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0"/>
    <p:restoredTop sz="86410"/>
  </p:normalViewPr>
  <p:slideViewPr>
    <p:cSldViewPr>
      <p:cViewPr varScale="1">
        <p:scale>
          <a:sx n="107" d="100"/>
          <a:sy n="107" d="100"/>
        </p:scale>
        <p:origin x="2776" y="47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32B834D-E1EC-4E39-A255-01D0A3D483C8}"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30DF51-2140-419F-B0CE-5E6E4D301F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B834D-E1EC-4E39-A255-01D0A3D483C8}" type="datetimeFigureOut">
              <a:rPr lang="ru-RU" smtClean="0"/>
              <a:pPr/>
              <a:t>29.03.2025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0DF51-2140-419F-B0CE-5E6E4D301F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gcsp.ch/"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1641117062_8-abrakadabra-fun-p-flag-ukraini-na-prozrachnom-fone-17.png"/>
          <p:cNvPicPr>
            <a:picLocks noChangeAspect="1"/>
          </p:cNvPicPr>
          <p:nvPr/>
        </p:nvPicPr>
        <p:blipFill>
          <a:blip r:embed="rId2" cstate="print"/>
          <a:srcRect t="26900" b="20214"/>
          <a:stretch>
            <a:fillRect/>
          </a:stretch>
        </p:blipFill>
        <p:spPr>
          <a:xfrm>
            <a:off x="0" y="44624"/>
            <a:ext cx="9144000" cy="2376264"/>
          </a:xfrm>
          <a:prstGeom prst="rect">
            <a:avLst/>
          </a:prstGeom>
        </p:spPr>
      </p:pic>
      <p:pic>
        <p:nvPicPr>
          <p:cNvPr id="7" name="Рисунок 6" descr="Логотип_ПІВДЕНМАШу-Photoroom.png"/>
          <p:cNvPicPr>
            <a:picLocks noChangeAspect="1"/>
          </p:cNvPicPr>
          <p:nvPr/>
        </p:nvPicPr>
        <p:blipFill>
          <a:blip r:embed="rId3" cstate="print"/>
          <a:stretch>
            <a:fillRect/>
          </a:stretch>
        </p:blipFill>
        <p:spPr>
          <a:xfrm>
            <a:off x="827584" y="692696"/>
            <a:ext cx="1549966" cy="1368152"/>
          </a:xfrm>
          <a:prstGeom prst="rect">
            <a:avLst/>
          </a:prstGeom>
        </p:spPr>
      </p:pic>
      <p:sp>
        <p:nvSpPr>
          <p:cNvPr id="1033" name="Rectangle 9"/>
          <p:cNvSpPr>
            <a:spLocks noChangeArrowheads="1"/>
          </p:cNvSpPr>
          <p:nvPr/>
        </p:nvSpPr>
        <p:spPr bwMode="auto">
          <a:xfrm>
            <a:off x="1440160" y="1013827"/>
            <a:ext cx="66602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a:ln>
                  <a:noFill/>
                </a:ln>
                <a:solidFill>
                  <a:schemeClr val="tx1"/>
                </a:solidFill>
                <a:effectLst>
                  <a:outerShdw blurRad="38100" dist="38100" dir="2700000" algn="tl">
                    <a:srgbClr val="C0C0C0"/>
                  </a:outerShdw>
                </a:effectLst>
                <a:latin typeface="Calibri" pitchFamily="34" charset="0"/>
                <a:ea typeface="SimSun" pitchFamily="2" charset="-122"/>
                <a:cs typeface="Arial" pitchFamily="34" charset="0"/>
              </a:rPr>
              <a:t>Державне підприємство </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a:ln>
                  <a:noFill/>
                </a:ln>
                <a:solidFill>
                  <a:schemeClr val="tx1"/>
                </a:solidFill>
                <a:effectLst>
                  <a:outerShdw blurRad="38100" dist="38100" dir="2700000" algn="tl">
                    <a:srgbClr val="C0C0C0"/>
                  </a:outerShdw>
                </a:effectLst>
                <a:latin typeface="Calibri" pitchFamily="34" charset="0"/>
                <a:ea typeface="SimSun" pitchFamily="2" charset="-122"/>
                <a:cs typeface="Arial" pitchFamily="34" charset="0"/>
              </a:rPr>
              <a:t>«Виробниче об</a:t>
            </a:r>
            <a:r>
              <a:rPr kumimoji="0" lang="en-US" sz="1600" b="1" i="0" u="none" strike="noStrike" cap="none" normalizeH="0" baseline="0" dirty="0">
                <a:ln>
                  <a:noFill/>
                </a:ln>
                <a:solidFill>
                  <a:schemeClr val="tx1"/>
                </a:solidFill>
                <a:effectLst>
                  <a:outerShdw blurRad="38100" dist="38100" dir="2700000" algn="tl">
                    <a:srgbClr val="C0C0C0"/>
                  </a:outerShdw>
                </a:effectLst>
                <a:latin typeface="Calibri" pitchFamily="34" charset="0"/>
                <a:ea typeface="SimSun" pitchFamily="2" charset="-122"/>
                <a:cs typeface="Arial" pitchFamily="34" charset="0"/>
              </a:rPr>
              <a:t>’</a:t>
            </a:r>
            <a:r>
              <a:rPr kumimoji="0" lang="uk-UA" sz="1600" b="1" i="0" u="none" strike="noStrike" cap="none" normalizeH="0" baseline="0" dirty="0">
                <a:ln>
                  <a:noFill/>
                </a:ln>
                <a:solidFill>
                  <a:schemeClr val="tx1"/>
                </a:solidFill>
                <a:effectLst>
                  <a:outerShdw blurRad="38100" dist="38100" dir="2700000" algn="tl">
                    <a:srgbClr val="C0C0C0"/>
                  </a:outerShdw>
                </a:effectLst>
                <a:latin typeface="Calibri" pitchFamily="34" charset="0"/>
                <a:ea typeface="SimSun" pitchFamily="2" charset="-122"/>
                <a:cs typeface="Arial" pitchFamily="34" charset="0"/>
              </a:rPr>
              <a:t>єднання «Південний машинобудівний завод</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a:ln>
                  <a:noFill/>
                </a:ln>
                <a:solidFill>
                  <a:schemeClr val="tx1"/>
                </a:solidFill>
                <a:effectLst>
                  <a:outerShdw blurRad="38100" dist="38100" dir="2700000" algn="tl">
                    <a:srgbClr val="C0C0C0"/>
                  </a:outerShdw>
                </a:effectLst>
                <a:latin typeface="Calibri" pitchFamily="34" charset="0"/>
                <a:ea typeface="SimSun" pitchFamily="2" charset="-122"/>
                <a:cs typeface="Arial" pitchFamily="34" charset="0"/>
              </a:rPr>
              <a:t>ім. О. М. Макарова»</a:t>
            </a: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7" name="TextBox 16"/>
          <p:cNvSpPr txBox="1"/>
          <p:nvPr/>
        </p:nvSpPr>
        <p:spPr>
          <a:xfrm>
            <a:off x="539552" y="3279755"/>
            <a:ext cx="8064896" cy="1877437"/>
          </a:xfrm>
          <a:prstGeom prst="rect">
            <a:avLst/>
          </a:prstGeom>
          <a:noFill/>
        </p:spPr>
        <p:txBody>
          <a:bodyPr wrap="square" rtlCol="0">
            <a:spAutoFit/>
          </a:bodyPr>
          <a:lstStyle/>
          <a:p>
            <a:pPr algn="ctr"/>
            <a:r>
              <a:rPr lang="uk-UA" sz="3600" b="1" dirty="0">
                <a:solidFill>
                  <a:schemeClr val="bg1"/>
                </a:solidFill>
                <a:latin typeface="Arial" pitchFamily="34" charset="0"/>
                <a:cs typeface="Arial" pitchFamily="34" charset="0"/>
              </a:rPr>
              <a:t>ЗАБЕЗПЕЧЕННЯ ГЛОБАЛЬНОЇ КОСМІЧНОЇ БЕЗПЕКИ</a:t>
            </a:r>
          </a:p>
          <a:p>
            <a:pPr algn="ctr"/>
            <a:endParaRPr lang="uk-UA" sz="1600" b="1" dirty="0">
              <a:solidFill>
                <a:schemeClr val="bg1"/>
              </a:solidFill>
              <a:latin typeface="Arial" pitchFamily="34" charset="0"/>
              <a:cs typeface="Arial" pitchFamily="34" charset="0"/>
            </a:endParaRPr>
          </a:p>
          <a:p>
            <a:pPr algn="ctr"/>
            <a:r>
              <a:rPr lang="uk-UA" sz="1400" b="1" dirty="0">
                <a:solidFill>
                  <a:schemeClr val="bg1"/>
                </a:solidFill>
                <a:latin typeface="Arial" pitchFamily="34" charset="0"/>
                <a:cs typeface="Arial" pitchFamily="34" charset="0"/>
              </a:rPr>
              <a:t>ОРБІТАЛЬНА РІДИННА ОДНОСТУПЕНЕВА </a:t>
            </a:r>
            <a:r>
              <a:rPr lang="uk-UA" sz="1400" b="1" dirty="0" err="1">
                <a:solidFill>
                  <a:schemeClr val="bg1"/>
                </a:solidFill>
                <a:latin typeface="Arial" pitchFamily="34" charset="0"/>
                <a:cs typeface="Arial" pitchFamily="34" charset="0"/>
              </a:rPr>
              <a:t>АНТИАСТЕРОЇДНА</a:t>
            </a:r>
            <a:r>
              <a:rPr lang="uk-UA" sz="1400" b="1" dirty="0">
                <a:solidFill>
                  <a:schemeClr val="bg1"/>
                </a:solidFill>
                <a:latin typeface="Arial" pitchFamily="34" charset="0"/>
                <a:cs typeface="Arial" pitchFamily="34" charset="0"/>
              </a:rPr>
              <a:t> КІНЕТИЧНА РАКЕТА – УКРАЇНСЬКИЙ ВИНАХІД</a:t>
            </a:r>
            <a:endParaRPr lang="ru-RU" sz="1400" dirty="0">
              <a:solidFill>
                <a:schemeClr val="bg1"/>
              </a:solidFill>
              <a:latin typeface="Arial" pitchFamily="34" charset="0"/>
              <a:cs typeface="Arial" pitchFamily="34" charset="0"/>
            </a:endParaRPr>
          </a:p>
        </p:txBody>
      </p:sp>
      <p:sp>
        <p:nvSpPr>
          <p:cNvPr id="8" name="TextBox 7"/>
          <p:cNvSpPr txBox="1"/>
          <p:nvPr/>
        </p:nvSpPr>
        <p:spPr>
          <a:xfrm>
            <a:off x="3419872" y="548680"/>
            <a:ext cx="2664296" cy="338554"/>
          </a:xfrm>
          <a:prstGeom prst="rect">
            <a:avLst/>
          </a:prstGeom>
          <a:noFill/>
        </p:spPr>
        <p:txBody>
          <a:bodyPr wrap="square" rtlCol="0">
            <a:spAutoFit/>
          </a:bodyPr>
          <a:lstStyle/>
          <a:p>
            <a:pPr algn="ctr"/>
            <a:r>
              <a:rPr lang="en-US" sz="1600" b="1" dirty="0">
                <a:solidFill>
                  <a:srgbClr val="FFFF00"/>
                </a:solidFill>
                <a:latin typeface="Arial" pitchFamily="34" charset="0"/>
                <a:cs typeface="Arial" pitchFamily="34" charset="0"/>
              </a:rPr>
              <a:t>Science &amp; Space LLC</a:t>
            </a:r>
            <a:endParaRPr lang="ru-RU" sz="1600" b="1" dirty="0">
              <a:solidFill>
                <a:srgbClr val="FFFF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08" y="66260"/>
            <a:ext cx="8964488" cy="6603100"/>
          </a:xfrm>
          <a:prstGeom prst="rect">
            <a:avLst/>
          </a:prstGeom>
          <a:noFill/>
        </p:spPr>
        <p:txBody>
          <a:bodyPr wrap="square" rtlCol="0">
            <a:spAutoFit/>
          </a:bodyPr>
          <a:lstStyle/>
          <a:p>
            <a:pPr algn="just"/>
            <a:r>
              <a:rPr lang="uk-UA" sz="1700" dirty="0"/>
              <a:t>Принципіальна технічна ідея і її технічна новизна викладені в заявці на отримання патенту на винахід </a:t>
            </a:r>
            <a:r>
              <a:rPr lang="uk-UA" sz="1700" dirty="0" err="1"/>
              <a:t>антиастероїдної</a:t>
            </a:r>
            <a:r>
              <a:rPr lang="uk-UA" sz="1700" dirty="0"/>
              <a:t> ракети, заявка a202405722 від 03-12-24.</a:t>
            </a:r>
          </a:p>
          <a:p>
            <a:pPr algn="just"/>
            <a:endParaRPr lang="uk-UA" sz="1700" dirty="0"/>
          </a:p>
          <a:p>
            <a:pPr algn="just"/>
            <a:r>
              <a:rPr lang="uk-UA" sz="1700" dirty="0"/>
              <a:t>Дослідження показали, що розміри і можлива періодичність падіння астероїдів на Землю зворотно пропорційні: чим більше космічне тіло, тим довша періодичність його можливої появи біля Землі. Зважаючи на космічну швидкість, небезпечними можуть бути космічні тіла розміром від 50-70 м, падіння яких може мати катастрофічні наслідки, оскільки вони летять зі швидкістю 10-17 км/с і більше. Фіксована періодичність появи таких </a:t>
            </a:r>
            <a:r>
              <a:rPr lang="uk-UA" sz="1700" dirty="0" err="1"/>
              <a:t>кам</a:t>
            </a:r>
            <a:r>
              <a:rPr lang="en-US" sz="1700" dirty="0"/>
              <a:t>’</a:t>
            </a:r>
            <a:r>
              <a:rPr lang="uk-UA" sz="1700" dirty="0" err="1"/>
              <a:t>яних</a:t>
            </a:r>
            <a:r>
              <a:rPr lang="uk-UA" sz="1700" dirty="0"/>
              <a:t> астероїдів біля Землі не більше одного разу на 100 років, і ця періодичність є найбільшою серед астероїдів і найнебезпечнішою відповідно.  В 2032 році до Землі наблизиться саме такий астероїд.</a:t>
            </a:r>
          </a:p>
          <a:p>
            <a:pPr algn="just"/>
            <a:endParaRPr lang="uk-UA" sz="1700" dirty="0"/>
          </a:p>
          <a:p>
            <a:pPr algn="just"/>
            <a:r>
              <a:rPr lang="uk-UA" sz="1700" dirty="0"/>
              <a:t>Технічна пропозиція щодо розробки кінетичної ракети має забезпечити забезпечувала можливість знищення астероїдів, розмірами 50-70 м до їх входу в щільні шари атмосфери. В цій розробці може використовуватися досвід української космічної галузі, зокрема – створений для участі в міжнародних </a:t>
            </a:r>
            <a:r>
              <a:rPr lang="uk-UA" sz="1700" dirty="0" err="1"/>
              <a:t>проєктах</a:t>
            </a:r>
            <a:r>
              <a:rPr lang="uk-UA" sz="1700" dirty="0"/>
              <a:t> рідинний ракетний двигун багаторазового запуску </a:t>
            </a:r>
            <a:r>
              <a:rPr lang="uk-UA" sz="1700" dirty="0" err="1"/>
              <a:t>РД-861К</a:t>
            </a:r>
            <a:r>
              <a:rPr lang="uk-UA" sz="1700" dirty="0"/>
              <a:t>.</a:t>
            </a:r>
          </a:p>
          <a:p>
            <a:pPr algn="just"/>
            <a:endParaRPr lang="uk-UA" sz="1700" dirty="0"/>
          </a:p>
          <a:p>
            <a:pPr algn="just"/>
            <a:r>
              <a:rPr lang="uk-UA" sz="1700" dirty="0"/>
              <a:t>В Україні запропонована спеціальна програма за участю Національного центру управління та випробувань космічних засобів Державного космічного агентства України </a:t>
            </a:r>
            <a:r>
              <a:rPr lang="en-US" sz="1700" b="1" dirty="0"/>
              <a:t>OPEN WORLD – UKRAINE:</a:t>
            </a:r>
            <a:r>
              <a:rPr lang="uk-UA" sz="1700" dirty="0"/>
              <a:t> </a:t>
            </a:r>
            <a:r>
              <a:rPr lang="en-US" sz="1700" b="1" dirty="0"/>
              <a:t>HUMANKIND ORBITAL PROSPERITY BY SAFE AND INDUSTRIAL SPACE</a:t>
            </a:r>
            <a:r>
              <a:rPr lang="uk-UA" sz="1700" b="1" dirty="0"/>
              <a:t> </a:t>
            </a:r>
            <a:r>
              <a:rPr lang="en-US" sz="1700" b="1" dirty="0"/>
              <a:t>(</a:t>
            </a:r>
            <a:r>
              <a:rPr lang="en-US" sz="1700" b="1" dirty="0" err="1"/>
              <a:t>HOPSIS</a:t>
            </a:r>
            <a:r>
              <a:rPr lang="en-US" sz="1700" b="1" dirty="0"/>
              <a:t>)</a:t>
            </a:r>
            <a:r>
              <a:rPr lang="uk-UA" sz="1700" b="1" dirty="0"/>
              <a:t>. </a:t>
            </a:r>
            <a:r>
              <a:rPr lang="uk-UA" sz="1700" dirty="0"/>
              <a:t>В тому числі підпрограма </a:t>
            </a:r>
            <a:r>
              <a:rPr lang="rm-CH" sz="1700" b="1" dirty="0"/>
              <a:t>ASTEROID IMPACT AVOIDANCE (2020)</a:t>
            </a:r>
            <a:r>
              <a:rPr lang="uk-UA" sz="1700" b="1" dirty="0"/>
              <a:t> - </a:t>
            </a:r>
            <a:r>
              <a:rPr lang="rm-CH" sz="1700" b="1" dirty="0"/>
              <a:t>Space Mission to Destroy Asteroids</a:t>
            </a:r>
            <a:r>
              <a:rPr lang="uk-UA" sz="1700" b="1" dirty="0"/>
              <a:t> (</a:t>
            </a:r>
            <a:r>
              <a:rPr lang="rm-CH" sz="1700" u="sng" dirty="0">
                <a:solidFill>
                  <a:srgbClr val="3333FF"/>
                </a:solidFill>
              </a:rPr>
              <a:t>https://institutespaceindustrialization.yourwebsitespace.com/open_world_ukraine</a:t>
            </a:r>
            <a:r>
              <a:rPr lang="uk-UA" sz="1700" b="1" dirty="0"/>
              <a:t>)</a:t>
            </a:r>
            <a:r>
              <a:rPr lang="uk-UA" sz="1700" dirty="0"/>
              <a:t>. </a:t>
            </a:r>
          </a:p>
          <a:p>
            <a:pPr algn="just"/>
            <a:r>
              <a:rPr lang="uk-UA" sz="1700" dirty="0"/>
              <a:t>Програма </a:t>
            </a:r>
            <a:r>
              <a:rPr lang="en-US" sz="1700" b="1" dirty="0" err="1"/>
              <a:t>HOPSIS</a:t>
            </a:r>
            <a:r>
              <a:rPr lang="en-US" sz="1700" b="1" dirty="0"/>
              <a:t> </a:t>
            </a:r>
            <a:r>
              <a:rPr lang="uk-UA" sz="1700" dirty="0"/>
              <a:t>була презентована в </a:t>
            </a:r>
            <a:r>
              <a:rPr lang="en-US" sz="1700" b="1" dirty="0"/>
              <a:t>Geneva Centre for Security Policy </a:t>
            </a:r>
            <a:r>
              <a:rPr lang="en-US" sz="1700" dirty="0"/>
              <a:t>(</a:t>
            </a:r>
            <a:r>
              <a:rPr lang="en-US" sz="1700" b="1" dirty="0" err="1"/>
              <a:t>GCSP</a:t>
            </a:r>
            <a:r>
              <a:rPr lang="en-US" sz="1700" dirty="0"/>
              <a:t>, </a:t>
            </a:r>
            <a:r>
              <a:rPr lang="en-US" sz="1700" dirty="0" err="1">
                <a:hlinkClick r:id="rId2"/>
              </a:rPr>
              <a:t>https://www.gcsp.ch</a:t>
            </a:r>
            <a:r>
              <a:rPr lang="en-US" sz="1700" dirty="0"/>
              <a:t>)</a:t>
            </a:r>
            <a:r>
              <a:rPr lang="uk-UA" sz="1700" dirty="0"/>
              <a:t>, членом якого є і Україна (з 1995 року).</a:t>
            </a:r>
          </a:p>
          <a:p>
            <a:pPr algn="just"/>
            <a:r>
              <a:rPr lang="uk-UA" sz="1700" dirty="0"/>
              <a:t>У 2025 році </a:t>
            </a:r>
            <a:r>
              <a:rPr lang="en-US" sz="1700" b="1" dirty="0" err="1"/>
              <a:t>GCSP</a:t>
            </a:r>
            <a:r>
              <a:rPr lang="uk-UA" sz="1700" b="1" dirty="0"/>
              <a:t> </a:t>
            </a:r>
            <a:r>
              <a:rPr lang="uk-UA" sz="1700" dirty="0"/>
              <a:t>відмічає 30-річчя своєї діяльності.</a:t>
            </a:r>
            <a:endParaRPr lang="uk-UA"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9267" y="738200"/>
          <a:ext cx="8712968" cy="5420961"/>
        </p:xfrm>
        <a:graphic>
          <a:graphicData uri="http://schemas.openxmlformats.org/drawingml/2006/table">
            <a:tbl>
              <a:tblPr/>
              <a:tblGrid>
                <a:gridCol w="3822173">
                  <a:extLst>
                    <a:ext uri="{9D8B030D-6E8A-4147-A177-3AD203B41FA5}">
                      <a16:colId xmlns:a16="http://schemas.microsoft.com/office/drawing/2014/main" val="20000"/>
                    </a:ext>
                  </a:extLst>
                </a:gridCol>
                <a:gridCol w="4890795">
                  <a:extLst>
                    <a:ext uri="{9D8B030D-6E8A-4147-A177-3AD203B41FA5}">
                      <a16:colId xmlns:a16="http://schemas.microsoft.com/office/drawing/2014/main" val="20001"/>
                    </a:ext>
                  </a:extLst>
                </a:gridCol>
              </a:tblGrid>
              <a:tr h="184727">
                <a:tc>
                  <a:txBody>
                    <a:bodyPr/>
                    <a:lstStyle/>
                    <a:p>
                      <a:pPr>
                        <a:lnSpc>
                          <a:spcPct val="115000"/>
                        </a:lnSpc>
                        <a:spcAft>
                          <a:spcPts val="0"/>
                        </a:spcAft>
                      </a:pPr>
                      <a:r>
                        <a:rPr lang="uk-UA" sz="1600" dirty="0">
                          <a:solidFill>
                            <a:srgbClr val="000000"/>
                          </a:solidFill>
                          <a:latin typeface="Times New Roman"/>
                          <a:ea typeface="SimSun"/>
                        </a:rPr>
                        <a:t>Тип ракети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solidFill>
                            <a:srgbClr val="000000"/>
                          </a:solidFill>
                          <a:latin typeface="Times New Roman"/>
                          <a:ea typeface="SimSun"/>
                        </a:rPr>
                        <a:t>Орбітальна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4727">
                <a:tc>
                  <a:txBody>
                    <a:bodyPr/>
                    <a:lstStyle/>
                    <a:p>
                      <a:pPr>
                        <a:lnSpc>
                          <a:spcPct val="115000"/>
                        </a:lnSpc>
                        <a:spcAft>
                          <a:spcPts val="0"/>
                        </a:spcAft>
                      </a:pPr>
                      <a:r>
                        <a:rPr lang="uk-UA" sz="1600" dirty="0">
                          <a:solidFill>
                            <a:srgbClr val="000000"/>
                          </a:solidFill>
                          <a:latin typeface="Times New Roman"/>
                          <a:ea typeface="SimSun"/>
                        </a:rPr>
                        <a:t>Користувач (потенційно)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solidFill>
                            <a:srgbClr val="000000"/>
                          </a:solidFill>
                          <a:latin typeface="Times New Roman"/>
                          <a:ea typeface="SimSun"/>
                        </a:rPr>
                        <a:t>Geneva Centre for Security Policy (GCSP)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727">
                <a:tc>
                  <a:txBody>
                    <a:bodyPr/>
                    <a:lstStyle/>
                    <a:p>
                      <a:pPr>
                        <a:lnSpc>
                          <a:spcPct val="115000"/>
                        </a:lnSpc>
                        <a:spcAft>
                          <a:spcPts val="0"/>
                        </a:spcAft>
                      </a:pPr>
                      <a:r>
                        <a:rPr lang="uk-UA" sz="1600" dirty="0">
                          <a:solidFill>
                            <a:srgbClr val="000000"/>
                          </a:solidFill>
                          <a:latin typeface="Times New Roman"/>
                          <a:ea typeface="SimSun"/>
                        </a:rPr>
                        <a:t>Період виробництва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solidFill>
                            <a:srgbClr val="000000"/>
                          </a:solidFill>
                          <a:latin typeface="Times New Roman"/>
                          <a:ea typeface="SimSun"/>
                        </a:rPr>
                        <a:t>–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727">
                <a:tc>
                  <a:txBody>
                    <a:bodyPr/>
                    <a:lstStyle/>
                    <a:p>
                      <a:pPr>
                        <a:lnSpc>
                          <a:spcPct val="115000"/>
                        </a:lnSpc>
                        <a:spcAft>
                          <a:spcPts val="0"/>
                        </a:spcAft>
                      </a:pPr>
                      <a:r>
                        <a:rPr lang="uk-UA" sz="1600" dirty="0">
                          <a:solidFill>
                            <a:srgbClr val="000000"/>
                          </a:solidFill>
                          <a:latin typeface="Times New Roman"/>
                          <a:ea typeface="SimSun"/>
                        </a:rPr>
                        <a:t>Прототип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Hyunmoo-V (бойова кінетична двоступенева</a:t>
                      </a:r>
                      <a:r>
                        <a:rPr lang="uk-UA" sz="1600" baseline="0" dirty="0">
                          <a:solidFill>
                            <a:srgbClr val="000000"/>
                          </a:solidFill>
                          <a:latin typeface="Times New Roman"/>
                          <a:ea typeface="SimSun"/>
                        </a:rPr>
                        <a:t> твердопаливна ракета типу </a:t>
                      </a:r>
                      <a:r>
                        <a:rPr lang="en-US" sz="1600" baseline="0" dirty="0">
                          <a:solidFill>
                            <a:srgbClr val="000000"/>
                          </a:solidFill>
                          <a:latin typeface="Times New Roman"/>
                          <a:ea typeface="SimSun"/>
                        </a:rPr>
                        <a:t>Minuteman</a:t>
                      </a:r>
                      <a:r>
                        <a:rPr lang="uk-UA" sz="1600" baseline="0" dirty="0">
                          <a:solidFill>
                            <a:srgbClr val="000000"/>
                          </a:solidFill>
                          <a:latin typeface="Times New Roman"/>
                          <a:ea typeface="SimSun"/>
                        </a:rPr>
                        <a:t> вагою 36 т, прийнята на озброєння в Республіці Корея з 2024 року)</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4727">
                <a:tc>
                  <a:txBody>
                    <a:bodyPr/>
                    <a:lstStyle/>
                    <a:p>
                      <a:pPr>
                        <a:lnSpc>
                          <a:spcPct val="115000"/>
                        </a:lnSpc>
                        <a:spcAft>
                          <a:spcPts val="0"/>
                        </a:spcAft>
                      </a:pPr>
                      <a:r>
                        <a:rPr lang="uk-UA" sz="1600" dirty="0">
                          <a:solidFill>
                            <a:srgbClr val="000000"/>
                          </a:solidFill>
                          <a:latin typeface="Times New Roman"/>
                          <a:ea typeface="SimSun"/>
                        </a:rPr>
                        <a:t>Кількість ступенів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solidFill>
                            <a:srgbClr val="000000"/>
                          </a:solidFill>
                          <a:latin typeface="Times New Roman"/>
                          <a:ea typeface="SimSun"/>
                        </a:rPr>
                        <a:t>Одна ступінь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4727">
                <a:tc>
                  <a:txBody>
                    <a:bodyPr/>
                    <a:lstStyle/>
                    <a:p>
                      <a:pPr>
                        <a:lnSpc>
                          <a:spcPct val="115000"/>
                        </a:lnSpc>
                        <a:spcAft>
                          <a:spcPts val="0"/>
                        </a:spcAft>
                      </a:pPr>
                      <a:r>
                        <a:rPr lang="uk-UA" sz="1600" dirty="0">
                          <a:solidFill>
                            <a:srgbClr val="000000"/>
                          </a:solidFill>
                          <a:latin typeface="Times New Roman"/>
                          <a:ea typeface="SimSun"/>
                        </a:rPr>
                        <a:t>Двигун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Рідинний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4182">
                <a:tc>
                  <a:txBody>
                    <a:bodyPr/>
                    <a:lstStyle/>
                    <a:p>
                      <a:pPr>
                        <a:lnSpc>
                          <a:spcPct val="115000"/>
                        </a:lnSpc>
                        <a:spcAft>
                          <a:spcPts val="0"/>
                        </a:spcAft>
                      </a:pPr>
                      <a:r>
                        <a:rPr lang="uk-UA" sz="1600" dirty="0">
                          <a:solidFill>
                            <a:srgbClr val="000000"/>
                          </a:solidFill>
                          <a:latin typeface="Times New Roman"/>
                          <a:ea typeface="SimSun"/>
                        </a:rPr>
                        <a:t>Тяга двигуна в вакуумі (при можливому використанні ракетних двигунів </a:t>
                      </a:r>
                      <a:r>
                        <a:rPr lang="uk-UA" sz="1600" dirty="0" err="1">
                          <a:solidFill>
                            <a:srgbClr val="000000"/>
                          </a:solidFill>
                          <a:latin typeface="Times New Roman"/>
                          <a:ea typeface="SimSun"/>
                        </a:rPr>
                        <a:t>РД-861К</a:t>
                      </a:r>
                      <a:r>
                        <a:rPr lang="uk-UA" sz="1600" dirty="0">
                          <a:solidFill>
                            <a:srgbClr val="000000"/>
                          </a:solidFill>
                          <a:latin typeface="Times New Roman"/>
                          <a:ea typeface="SimSun"/>
                        </a:rPr>
                        <a:t>)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7,916 </a:t>
                      </a:r>
                      <a:r>
                        <a:rPr lang="uk-UA" sz="1600" dirty="0" err="1">
                          <a:solidFill>
                            <a:srgbClr val="000000"/>
                          </a:solidFill>
                          <a:latin typeface="Times New Roman"/>
                          <a:ea typeface="SimSun"/>
                        </a:rPr>
                        <a:t>тс</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4727">
                <a:tc>
                  <a:txBody>
                    <a:bodyPr/>
                    <a:lstStyle/>
                    <a:p>
                      <a:pPr>
                        <a:lnSpc>
                          <a:spcPct val="115000"/>
                        </a:lnSpc>
                        <a:spcAft>
                          <a:spcPts val="0"/>
                        </a:spcAft>
                      </a:pPr>
                      <a:r>
                        <a:rPr lang="uk-UA" sz="1600" dirty="0">
                          <a:solidFill>
                            <a:srgbClr val="000000"/>
                          </a:solidFill>
                          <a:latin typeface="Times New Roman"/>
                          <a:ea typeface="SimSun"/>
                        </a:rPr>
                        <a:t>Стартова вага (і вага палива)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5,4-6 т (до 2,7 т)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4727">
                <a:tc>
                  <a:txBody>
                    <a:bodyPr/>
                    <a:lstStyle/>
                    <a:p>
                      <a:pPr>
                        <a:lnSpc>
                          <a:spcPct val="115000"/>
                        </a:lnSpc>
                        <a:spcAft>
                          <a:spcPts val="0"/>
                        </a:spcAft>
                      </a:pPr>
                      <a:r>
                        <a:rPr lang="uk-UA" sz="1600">
                          <a:solidFill>
                            <a:srgbClr val="000000"/>
                          </a:solidFill>
                          <a:latin typeface="Times New Roman"/>
                          <a:ea typeface="SimSun"/>
                        </a:rPr>
                        <a:t>Довжина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до 18,7 м (</a:t>
                      </a:r>
                      <a:r>
                        <a:rPr lang="uk-UA" sz="1600" dirty="0" err="1">
                          <a:solidFill>
                            <a:srgbClr val="000000"/>
                          </a:solidFill>
                          <a:latin typeface="Times New Roman"/>
                          <a:ea typeface="SimSun"/>
                        </a:rPr>
                        <a:t>оцінково</a:t>
                      </a:r>
                      <a:r>
                        <a:rPr lang="uk-UA" sz="1600" dirty="0">
                          <a:solidFill>
                            <a:srgbClr val="000000"/>
                          </a:solidFill>
                          <a:latin typeface="Times New Roman"/>
                          <a:ea typeface="SimSun"/>
                        </a:rPr>
                        <a:t>)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4727">
                <a:tc>
                  <a:txBody>
                    <a:bodyPr/>
                    <a:lstStyle/>
                    <a:p>
                      <a:pPr>
                        <a:lnSpc>
                          <a:spcPct val="115000"/>
                        </a:lnSpc>
                        <a:spcAft>
                          <a:spcPts val="0"/>
                        </a:spcAft>
                      </a:pPr>
                      <a:r>
                        <a:rPr lang="uk-UA" sz="1600">
                          <a:solidFill>
                            <a:srgbClr val="000000"/>
                          </a:solidFill>
                          <a:latin typeface="Times New Roman"/>
                          <a:ea typeface="SimSun"/>
                        </a:rPr>
                        <a:t>Діаметр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до 2 м</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4727">
                <a:tc>
                  <a:txBody>
                    <a:bodyPr/>
                    <a:lstStyle/>
                    <a:p>
                      <a:pPr>
                        <a:lnSpc>
                          <a:spcPct val="115000"/>
                        </a:lnSpc>
                        <a:spcAft>
                          <a:spcPts val="0"/>
                        </a:spcAft>
                      </a:pPr>
                      <a:r>
                        <a:rPr lang="uk-UA" sz="1600">
                          <a:solidFill>
                            <a:srgbClr val="000000"/>
                          </a:solidFill>
                          <a:latin typeface="Times New Roman"/>
                          <a:ea typeface="SimSun"/>
                        </a:rPr>
                        <a:t>Дальність польоту </a:t>
                      </a:r>
                      <a:endParaRPr lang="ru-RU" sz="160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Необмежена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9455">
                <a:tc>
                  <a:txBody>
                    <a:bodyPr/>
                    <a:lstStyle/>
                    <a:p>
                      <a:pPr>
                        <a:lnSpc>
                          <a:spcPct val="115000"/>
                        </a:lnSpc>
                        <a:spcAft>
                          <a:spcPts val="0"/>
                        </a:spcAft>
                      </a:pPr>
                      <a:r>
                        <a:rPr lang="uk-UA" sz="1600" dirty="0">
                          <a:solidFill>
                            <a:srgbClr val="000000"/>
                          </a:solidFill>
                          <a:latin typeface="Times New Roman"/>
                          <a:ea typeface="SimSun"/>
                        </a:rPr>
                        <a:t>Висота орбіти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Кругова навколоземна орбіта, висотою 140±20 км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9455">
                <a:tc>
                  <a:txBody>
                    <a:bodyPr/>
                    <a:lstStyle/>
                    <a:p>
                      <a:pPr>
                        <a:lnSpc>
                          <a:spcPct val="115000"/>
                        </a:lnSpc>
                        <a:spcAft>
                          <a:spcPts val="0"/>
                        </a:spcAft>
                      </a:pPr>
                      <a:r>
                        <a:rPr lang="uk-UA" sz="1600" dirty="0">
                          <a:solidFill>
                            <a:srgbClr val="000000"/>
                          </a:solidFill>
                          <a:latin typeface="Times New Roman"/>
                          <a:ea typeface="SimSun"/>
                        </a:rPr>
                        <a:t>Вага кінетичної головної частини (+ вага конструкції ракети)</a:t>
                      </a:r>
                      <a:r>
                        <a:rPr lang="uk-UA" sz="1600" baseline="0" dirty="0">
                          <a:solidFill>
                            <a:srgbClr val="000000"/>
                          </a:solidFill>
                          <a:latin typeface="Times New Roman"/>
                          <a:ea typeface="SimSun"/>
                        </a:rPr>
                        <a:t> і</a:t>
                      </a:r>
                      <a:r>
                        <a:rPr lang="uk-UA" sz="1600" dirty="0">
                          <a:solidFill>
                            <a:srgbClr val="000000"/>
                          </a:solidFill>
                          <a:latin typeface="Times New Roman"/>
                          <a:ea typeface="SimSun"/>
                        </a:rPr>
                        <a:t> сумарно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1,2 т (+ вага конструкції ракети 2,1 т), </a:t>
                      </a:r>
                      <a:endParaRPr lang="ru-RU" sz="1600" dirty="0">
                        <a:solidFill>
                          <a:srgbClr val="000000"/>
                        </a:solidFill>
                        <a:latin typeface="Times New Roman"/>
                        <a:ea typeface="SimSun"/>
                      </a:endParaRPr>
                    </a:p>
                    <a:p>
                      <a:pPr>
                        <a:lnSpc>
                          <a:spcPct val="115000"/>
                        </a:lnSpc>
                        <a:spcAft>
                          <a:spcPts val="0"/>
                        </a:spcAft>
                      </a:pPr>
                      <a:r>
                        <a:rPr lang="uk-UA" sz="1600" dirty="0">
                          <a:solidFill>
                            <a:srgbClr val="000000"/>
                          </a:solidFill>
                          <a:latin typeface="Times New Roman"/>
                          <a:ea typeface="SimSun"/>
                        </a:rPr>
                        <a:t>сумарно 3,3 т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4727">
                <a:tc>
                  <a:txBody>
                    <a:bodyPr/>
                    <a:lstStyle/>
                    <a:p>
                      <a:pPr>
                        <a:lnSpc>
                          <a:spcPct val="115000"/>
                        </a:lnSpc>
                        <a:spcAft>
                          <a:spcPts val="0"/>
                        </a:spcAft>
                      </a:pPr>
                      <a:r>
                        <a:rPr lang="uk-UA" sz="1600" dirty="0">
                          <a:solidFill>
                            <a:srgbClr val="000000"/>
                          </a:solidFill>
                          <a:latin typeface="Times New Roman"/>
                          <a:ea typeface="SimSun"/>
                        </a:rPr>
                        <a:t>Швидкість ураження цілі на будь якій висоті, мінімальна* </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SimSun"/>
                        </a:rPr>
                        <a:t>7,8 км/с</a:t>
                      </a:r>
                      <a:endParaRPr lang="ru-RU" sz="1600" dirty="0">
                        <a:solidFill>
                          <a:srgbClr val="000000"/>
                        </a:solidFill>
                        <a:latin typeface="Times New Roman"/>
                        <a:ea typeface="SimSu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6385" name="Rectangle 1"/>
          <p:cNvSpPr>
            <a:spLocks noChangeArrowheads="1"/>
          </p:cNvSpPr>
          <p:nvPr/>
        </p:nvSpPr>
        <p:spPr bwMode="auto">
          <a:xfrm>
            <a:off x="92764" y="107921"/>
            <a:ext cx="89644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err="1">
                <a:ln>
                  <a:noFill/>
                </a:ln>
                <a:solidFill>
                  <a:schemeClr val="tx1"/>
                </a:solidFill>
                <a:effectLst/>
                <a:latin typeface="Arial" pitchFamily="34" charset="0"/>
                <a:ea typeface="SimSun" pitchFamily="2" charset="-122"/>
                <a:cs typeface="Arial" pitchFamily="34" charset="0"/>
              </a:rPr>
              <a:t>Проєктні</a:t>
            </a:r>
            <a:r>
              <a:rPr kumimoji="0" lang="uk-UA" sz="1600" b="0" i="0" u="none" strike="noStrike" cap="none" normalizeH="0" baseline="0" dirty="0">
                <a:ln>
                  <a:noFill/>
                </a:ln>
                <a:solidFill>
                  <a:schemeClr val="tx1"/>
                </a:solidFill>
                <a:effectLst/>
                <a:latin typeface="Arial" pitchFamily="34" charset="0"/>
                <a:ea typeface="SimSun" pitchFamily="2" charset="-122"/>
                <a:cs typeface="Arial" pitchFamily="34" charset="0"/>
              </a:rPr>
              <a:t> характеристики кінетичної орбітальної одноступеневої ракети наведені у наступній таблиці:</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73496" y="6402814"/>
            <a:ext cx="89644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a:ln>
                  <a:noFill/>
                </a:ln>
                <a:solidFill>
                  <a:schemeClr val="tx1"/>
                </a:solidFill>
                <a:effectLst/>
                <a:latin typeface="Arial" pitchFamily="34" charset="0"/>
                <a:cs typeface="Arial" pitchFamily="34" charset="0"/>
              </a:rPr>
              <a:t>* Враження астероїду</a:t>
            </a:r>
            <a:r>
              <a:rPr kumimoji="0" lang="uk-UA" sz="1600" b="0" i="0" u="none" strike="noStrike" cap="none" normalizeH="0" dirty="0">
                <a:ln>
                  <a:noFill/>
                </a:ln>
                <a:solidFill>
                  <a:schemeClr val="tx1"/>
                </a:solidFill>
                <a:effectLst/>
                <a:latin typeface="Arial" pitchFamily="34" charset="0"/>
                <a:cs typeface="Arial" pitchFamily="34" charset="0"/>
              </a:rPr>
              <a:t> </a:t>
            </a:r>
            <a:r>
              <a:rPr kumimoji="0" lang="uk-UA" sz="1600" b="0" i="0" u="none" strike="noStrike" cap="none" normalizeH="0" baseline="0" dirty="0">
                <a:ln>
                  <a:noFill/>
                </a:ln>
                <a:solidFill>
                  <a:schemeClr val="tx1"/>
                </a:solidFill>
                <a:effectLst/>
                <a:latin typeface="Arial" pitchFamily="34" charset="0"/>
                <a:cs typeface="Arial" pitchFamily="34" charset="0"/>
              </a:rPr>
              <a:t>здійснюється на зустрічному курсі </a:t>
            </a:r>
            <a:r>
              <a:rPr lang="uk-UA" sz="1600" dirty="0">
                <a:latin typeface="Arial" pitchFamily="34" charset="0"/>
                <a:cs typeface="Arial" pitchFamily="34" charset="0"/>
              </a:rPr>
              <a:t>н</a:t>
            </a:r>
            <a:r>
              <a:rPr kumimoji="0" lang="uk-UA" sz="1600" b="0" i="0" u="none" strike="noStrike" cap="none" normalizeH="0" baseline="0" dirty="0">
                <a:ln>
                  <a:noFill/>
                </a:ln>
                <a:solidFill>
                  <a:schemeClr val="tx1"/>
                </a:solidFill>
                <a:effectLst/>
                <a:latin typeface="Arial" pitchFamily="34" charset="0"/>
                <a:cs typeface="Arial" pitchFamily="34" charset="0"/>
              </a:rPr>
              <a:t>а висотах 80-140 км.</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82624"/>
            <a:ext cx="5184576" cy="6740307"/>
          </a:xfrm>
          <a:prstGeom prst="rect">
            <a:avLst/>
          </a:prstGeom>
          <a:noFill/>
        </p:spPr>
        <p:txBody>
          <a:bodyPr wrap="square" rtlCol="0">
            <a:spAutoFit/>
          </a:bodyPr>
          <a:lstStyle/>
          <a:p>
            <a:pPr algn="just"/>
            <a:r>
              <a:rPr lang="uk-UA" sz="1600" dirty="0"/>
              <a:t>Кінетична енергія удару, що забезпечує пропоноване технічна пропозиція, виходячи з маси кінетичного вантажу 3300 кг і швидкості 7800 м/с, вираховується наступним чином: </a:t>
            </a:r>
            <a:endParaRPr lang="ru-RU" sz="1600" dirty="0"/>
          </a:p>
          <a:p>
            <a:pPr algn="just"/>
            <a:r>
              <a:rPr lang="uk-UA" sz="1600" dirty="0"/>
              <a:t>Е = ½ </a:t>
            </a:r>
            <a:r>
              <a:rPr lang="uk-UA" sz="1600" dirty="0" err="1"/>
              <a:t>m·V</a:t>
            </a:r>
            <a:r>
              <a:rPr lang="uk-UA" sz="1600" baseline="30000" dirty="0" err="1"/>
              <a:t>2</a:t>
            </a:r>
            <a:r>
              <a:rPr lang="uk-UA" sz="1600" dirty="0"/>
              <a:t> = 100,386 10</a:t>
            </a:r>
            <a:r>
              <a:rPr lang="uk-UA" sz="1600" baseline="30000" dirty="0"/>
              <a:t>9</a:t>
            </a:r>
            <a:r>
              <a:rPr lang="uk-UA" sz="1600" dirty="0"/>
              <a:t> Дж, </a:t>
            </a:r>
            <a:endParaRPr lang="ru-RU" sz="1600" dirty="0"/>
          </a:p>
          <a:p>
            <a:pPr algn="just"/>
            <a:r>
              <a:rPr lang="uk-UA" sz="1600" dirty="0"/>
              <a:t>де: m – маса кінетичного вантажу, </a:t>
            </a:r>
            <a:endParaRPr lang="ru-RU" sz="1600" dirty="0"/>
          </a:p>
          <a:p>
            <a:pPr algn="just"/>
            <a:r>
              <a:rPr lang="uk-UA" sz="1600" dirty="0"/>
              <a:t>V – швидкість. </a:t>
            </a:r>
            <a:endParaRPr lang="ru-RU" sz="1600" dirty="0"/>
          </a:p>
          <a:p>
            <a:pPr algn="just"/>
            <a:r>
              <a:rPr lang="uk-UA" sz="1600" dirty="0"/>
              <a:t>Відомо, що енергія, яка виділяється під час вибуху однієї тонни тринітротолуолу (тротиловий еквівалент) дорівнює 4,184⋅10</a:t>
            </a:r>
            <a:r>
              <a:rPr lang="uk-UA" sz="1600" baseline="30000" dirty="0"/>
              <a:t>9</a:t>
            </a:r>
            <a:r>
              <a:rPr lang="uk-UA" sz="1600" dirty="0"/>
              <a:t> Дж. Максимальну енергію удару орбітальною ракетою за технічною пропозицією можна виразити в тротиловому еквіваленті </a:t>
            </a:r>
            <a:r>
              <a:rPr lang="uk-UA" sz="1600" dirty="0" err="1"/>
              <a:t>ТНТ</a:t>
            </a:r>
            <a:r>
              <a:rPr lang="uk-UA" sz="1600" dirty="0"/>
              <a:t> = 23,99 т. </a:t>
            </a:r>
            <a:endParaRPr lang="ru-RU" sz="1600" dirty="0"/>
          </a:p>
          <a:p>
            <a:pPr algn="just"/>
            <a:r>
              <a:rPr lang="uk-UA" sz="1600" dirty="0"/>
              <a:t>Розрахунок енергії удару може бути уточнений з додаванням інших параметрів. </a:t>
            </a:r>
            <a:endParaRPr lang="ru-RU" sz="1600" dirty="0"/>
          </a:p>
          <a:p>
            <a:pPr algn="just"/>
            <a:r>
              <a:rPr lang="uk-UA" sz="1600" dirty="0"/>
              <a:t>Для оцінки технічного результату, що його забезпечує кінетична ракета, важливим є співвідношення цієї пропозиції і найближчого аналогу за однією математичною моделлю. </a:t>
            </a:r>
            <a:endParaRPr lang="ru-RU" sz="1600" dirty="0"/>
          </a:p>
          <a:p>
            <a:pPr algn="just"/>
            <a:r>
              <a:rPr lang="uk-UA" sz="1600" dirty="0"/>
              <a:t>За згадуваним розрахунком кінетичної енергії удару кінетичної орбітальної одноступінчастої ракети, технічне рішення такої ракети забезпечує більшу ніж удвічі (</a:t>
            </a:r>
            <a:r>
              <a:rPr lang="uk-UA" sz="1600" dirty="0" err="1"/>
              <a:t>ТНТ=23</a:t>
            </a:r>
            <a:r>
              <a:rPr lang="uk-UA" sz="1600" dirty="0"/>
              <a:t>,99) енергію удару згадуваної ракеті Hyunmoo-V де коефіцієнт </a:t>
            </a:r>
            <a:r>
              <a:rPr lang="uk-UA" sz="1600" dirty="0" err="1"/>
              <a:t>ТНТ</a:t>
            </a:r>
            <a:r>
              <a:rPr lang="uk-UA" sz="1600" dirty="0"/>
              <a:t> = 11. </a:t>
            </a:r>
            <a:endParaRPr lang="ru-RU" sz="1600" dirty="0"/>
          </a:p>
          <a:p>
            <a:pPr algn="just"/>
            <a:r>
              <a:rPr lang="uk-UA" sz="1600" dirty="0"/>
              <a:t>Таким чином забезпечується можливості руйнування кінетичною орбітальною одноступінчастою ракетою астероїду розміром до 70 м на окремі частини, які згорять в атмосфері і не долетять до Землі.</a:t>
            </a:r>
            <a:endParaRPr lang="ru-RU" sz="1600" dirty="0"/>
          </a:p>
        </p:txBody>
      </p:sp>
      <p:pic>
        <p:nvPicPr>
          <p:cNvPr id="3" name="Рисунок 2"/>
          <p:cNvPicPr/>
          <p:nvPr/>
        </p:nvPicPr>
        <p:blipFill>
          <a:blip r:embed="rId2" cstate="print"/>
          <a:srcRect/>
          <a:stretch>
            <a:fillRect/>
          </a:stretch>
        </p:blipFill>
        <p:spPr bwMode="auto">
          <a:xfrm>
            <a:off x="429544" y="332656"/>
            <a:ext cx="2664296" cy="6120680"/>
          </a:xfrm>
          <a:prstGeom prst="rect">
            <a:avLst/>
          </a:prstGeom>
          <a:noFill/>
          <a:ln w="9525">
            <a:noFill/>
            <a:miter lim="800000"/>
            <a:headEnd/>
            <a:tailEnd/>
          </a:ln>
        </p:spPr>
      </p:pic>
      <p:sp>
        <p:nvSpPr>
          <p:cNvPr id="4" name="TextBox 3"/>
          <p:cNvSpPr txBox="1"/>
          <p:nvPr/>
        </p:nvSpPr>
        <p:spPr>
          <a:xfrm>
            <a:off x="0" y="6435066"/>
            <a:ext cx="3563888" cy="338554"/>
          </a:xfrm>
          <a:prstGeom prst="rect">
            <a:avLst/>
          </a:prstGeom>
          <a:noFill/>
        </p:spPr>
        <p:txBody>
          <a:bodyPr wrap="square" rtlCol="0">
            <a:spAutoFit/>
          </a:bodyPr>
          <a:lstStyle/>
          <a:p>
            <a:pPr algn="ctr"/>
            <a:r>
              <a:rPr lang="uk-UA" sz="1600" dirty="0"/>
              <a:t>Конструкція </a:t>
            </a:r>
            <a:r>
              <a:rPr lang="uk-UA" sz="1600" dirty="0" err="1"/>
              <a:t>антиастероїдної</a:t>
            </a:r>
            <a:r>
              <a:rPr lang="uk-UA" sz="1600" dirty="0"/>
              <a:t> ракети</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0" y="116632"/>
            <a:ext cx="4644008" cy="6611484"/>
          </a:xfrm>
          <a:prstGeom prst="rect">
            <a:avLst/>
          </a:prstGeom>
          <a:noFill/>
          <a:ln w="9525">
            <a:noFill/>
            <a:miter lim="800000"/>
            <a:headEnd/>
            <a:tailEnd/>
          </a:ln>
        </p:spPr>
      </p:pic>
      <p:sp>
        <p:nvSpPr>
          <p:cNvPr id="3" name="TextBox 2"/>
          <p:cNvSpPr txBox="1"/>
          <p:nvPr/>
        </p:nvSpPr>
        <p:spPr>
          <a:xfrm>
            <a:off x="4644008" y="246702"/>
            <a:ext cx="4320480" cy="6278642"/>
          </a:xfrm>
          <a:prstGeom prst="rect">
            <a:avLst/>
          </a:prstGeom>
          <a:noFill/>
        </p:spPr>
        <p:txBody>
          <a:bodyPr wrap="square" rtlCol="0">
            <a:spAutoFit/>
          </a:bodyPr>
          <a:lstStyle/>
          <a:p>
            <a:pPr algn="just"/>
            <a:r>
              <a:rPr lang="uk-UA" sz="1600" dirty="0"/>
              <a:t>Пневматична і гідравлічна схема ракети, яка відповідає конструкції:</a:t>
            </a:r>
          </a:p>
          <a:p>
            <a:pPr algn="just"/>
            <a:r>
              <a:rPr lang="uk-UA" sz="1600" i="1" dirty="0"/>
              <a:t>1 – ракетний двигун; 2 – бак пального; 3 – бак окислювача; 4 – бак-ресивер високого тиску; </a:t>
            </a:r>
          </a:p>
          <a:p>
            <a:pPr algn="just"/>
            <a:r>
              <a:rPr lang="uk-UA" sz="1600" i="1" dirty="0"/>
              <a:t>5 – газогенератор; 6 – газове сопло поперечного управління; 7 – газове сопло обертання ракети; 8 – сферичний бак окислювача; 9 – сферичний бак пального; </a:t>
            </a:r>
          </a:p>
          <a:p>
            <a:pPr algn="just"/>
            <a:r>
              <a:rPr lang="uk-UA" sz="1600" i="1" dirty="0"/>
              <a:t>10 – перехідний відсік між кінетичною головною частиною і баком-ресивером; </a:t>
            </a:r>
          </a:p>
          <a:p>
            <a:pPr algn="just"/>
            <a:r>
              <a:rPr lang="uk-UA" sz="1600" i="1" dirty="0"/>
              <a:t>11 – кінетична головна частина; </a:t>
            </a:r>
          </a:p>
          <a:p>
            <a:pPr algn="just"/>
            <a:r>
              <a:rPr lang="uk-UA" sz="1600" i="1" dirty="0"/>
              <a:t>12 – гіперзвукова аеродинамічна голка; </a:t>
            </a:r>
          </a:p>
          <a:p>
            <a:pPr algn="just"/>
            <a:r>
              <a:rPr lang="uk-UA" sz="1600" i="1" dirty="0"/>
              <a:t>13 – перехідний відсік між баками-ресиверами високого тиску; 14 – перехідний відсік між баком-ресивером високого тиску і баком окислювача; 15 – перехідний відсік між баком окислювача і баком пального; 16 – відсік сферичних баків окислювача і пального; </a:t>
            </a:r>
          </a:p>
          <a:p>
            <a:pPr algn="just"/>
            <a:r>
              <a:rPr lang="uk-UA" sz="1600" i="1" dirty="0"/>
              <a:t>17 – відсік ракетного двигуна; 18 – відсік сопла ракетного двигуна; 19 – корпус ракети; 20 – мембрана; 21 – компенсатор гідроудару; 22 – фільтр; 23 – редуктор; 24 – запобіжний клапан; 25 – понижуючий редуктор; </a:t>
            </a:r>
          </a:p>
          <a:p>
            <a:pPr algn="just"/>
            <a:r>
              <a:rPr lang="uk-UA" sz="1600" i="1" dirty="0"/>
              <a:t>26 – </a:t>
            </a:r>
            <a:r>
              <a:rPr lang="uk-UA" sz="1600" i="1" dirty="0" err="1"/>
              <a:t>електропневмоклапан</a:t>
            </a:r>
            <a:r>
              <a:rPr lang="uk-UA" sz="1600" i="1" dirty="0"/>
              <a:t>.</a:t>
            </a:r>
            <a:endParaRPr lang="ru-RU" sz="1600"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00" y="39756"/>
            <a:ext cx="8964488" cy="6863417"/>
          </a:xfrm>
          <a:prstGeom prst="rect">
            <a:avLst/>
          </a:prstGeom>
          <a:noFill/>
        </p:spPr>
        <p:txBody>
          <a:bodyPr wrap="square" rtlCol="0">
            <a:spAutoFit/>
          </a:bodyPr>
          <a:lstStyle/>
          <a:p>
            <a:pPr algn="just"/>
            <a:r>
              <a:rPr lang="uk-UA" sz="1600" b="1" dirty="0"/>
              <a:t>Опис конструкції ракети:</a:t>
            </a:r>
          </a:p>
          <a:p>
            <a:pPr algn="just"/>
            <a:endParaRPr lang="uk-UA" sz="800" b="1" dirty="0"/>
          </a:p>
          <a:p>
            <a:pPr algn="just">
              <a:buFontTx/>
              <a:buChar char="-"/>
            </a:pPr>
            <a:r>
              <a:rPr lang="uk-UA" sz="1600" dirty="0"/>
              <a:t>ракета-носій одноступенева з головною частиною, що не відокремлюється;</a:t>
            </a:r>
            <a:endParaRPr lang="en-US" sz="1600" dirty="0"/>
          </a:p>
          <a:p>
            <a:pPr algn="just">
              <a:buFontTx/>
              <a:buChar char="-"/>
            </a:pPr>
            <a:r>
              <a:rPr lang="en-US" sz="1600" dirty="0"/>
              <a:t> </a:t>
            </a:r>
            <a:r>
              <a:rPr lang="uk-UA" sz="1600" dirty="0"/>
              <a:t>баки ракети на всьому протязі польоту знаходяться під високим тиском азоту і не втрачають жорсткості конструкції при поверненні в атмосферу Землі;</a:t>
            </a:r>
          </a:p>
          <a:p>
            <a:pPr algn="just">
              <a:buFontTx/>
              <a:buChar char="-"/>
            </a:pPr>
            <a:r>
              <a:rPr lang="uk-UA" sz="1600" dirty="0"/>
              <a:t> подача палива до камери згоряння ракетного двигуна здійснюється видавлюванням з паливних баків тиском азоту з бака-ресивера, якій заправляється азотом під тиском 190 кг/</a:t>
            </a:r>
            <a:r>
              <a:rPr lang="uk-UA" sz="1600" dirty="0" err="1"/>
              <a:t>см</a:t>
            </a:r>
            <a:r>
              <a:rPr lang="uk-UA" sz="1600" baseline="30000" dirty="0" err="1"/>
              <a:t>2</a:t>
            </a:r>
            <a:r>
              <a:rPr lang="uk-UA" sz="1600" dirty="0"/>
              <a:t>;</a:t>
            </a:r>
          </a:p>
          <a:p>
            <a:pPr algn="just">
              <a:buFontTx/>
              <a:buChar char="-"/>
            </a:pPr>
            <a:r>
              <a:rPr lang="uk-UA" sz="1600" b="1" dirty="0"/>
              <a:t> </a:t>
            </a:r>
            <a:r>
              <a:rPr lang="uk-UA" sz="1600" dirty="0"/>
              <a:t>підтримка тиску азоту в баку-ресивері здійснюється низькотемпературними газогенераторами азоту, що працюють на розкладанні азиду натрію, який використовується в подушках безпеки легкових автомобілів;</a:t>
            </a:r>
          </a:p>
          <a:p>
            <a:pPr algn="just">
              <a:buFontTx/>
              <a:buChar char="-"/>
            </a:pPr>
            <a:r>
              <a:rPr lang="uk-UA" sz="1600" b="1" dirty="0"/>
              <a:t> </a:t>
            </a:r>
            <a:r>
              <a:rPr lang="uk-UA" sz="1600" dirty="0"/>
              <a:t>головна частина містить 1000 кг тринітротолуолу (</a:t>
            </a:r>
            <a:r>
              <a:rPr lang="uk-UA" sz="1600" dirty="0" err="1"/>
              <a:t>ТНТ</a:t>
            </a:r>
            <a:r>
              <a:rPr lang="uk-UA" sz="1600" dirty="0"/>
              <a:t>)</a:t>
            </a:r>
            <a:r>
              <a:rPr lang="en-US" sz="1600" dirty="0"/>
              <a:t> </a:t>
            </a:r>
            <a:r>
              <a:rPr lang="uk-UA" sz="1600" dirty="0"/>
              <a:t>кумулятивного </a:t>
            </a:r>
            <a:r>
              <a:rPr lang="uk-UA" sz="1600" dirty="0" err="1"/>
              <a:t>тандемного</a:t>
            </a:r>
            <a:r>
              <a:rPr lang="uk-UA" sz="1600" dirty="0"/>
              <a:t> заряду і 200-кілограмовий сталевий ударник;</a:t>
            </a:r>
          </a:p>
          <a:p>
            <a:pPr algn="just">
              <a:buFontTx/>
              <a:buChar char="-"/>
            </a:pPr>
            <a:r>
              <a:rPr lang="uk-UA" sz="1600" dirty="0"/>
              <a:t> додаткові розгінні сферичні баки пального та окислювача призначені для багаторазового включення двигуна в умовах невагомості для виходу на навколоземну орбіту (з використанням перехідних </a:t>
            </a:r>
            <a:r>
              <a:rPr lang="uk-UA" sz="1600" dirty="0" err="1"/>
              <a:t>Гоманівських</a:t>
            </a:r>
            <a:r>
              <a:rPr lang="uk-UA" sz="1600" dirty="0"/>
              <a:t> орбіт), сходу з орбіти та для орієнтації на ціль у космосі; це сферичні баки з проміжною мембраною, компоненти витісняються з баків подачею азоту під тиском;</a:t>
            </a:r>
          </a:p>
          <a:p>
            <a:pPr algn="just">
              <a:buFontTx/>
              <a:buChar char="-"/>
            </a:pPr>
            <a:r>
              <a:rPr lang="uk-UA" sz="1600" dirty="0"/>
              <a:t> управління польотом ракети по </a:t>
            </a:r>
            <a:r>
              <a:rPr lang="uk-UA" sz="1600" dirty="0" err="1"/>
              <a:t>тангажу</a:t>
            </a:r>
            <a:r>
              <a:rPr lang="uk-UA" sz="1600" dirty="0"/>
              <a:t>, рисканню і крену здійснюється на всіх ділянках польоту (в атмосфері та космічному просторі) газовими соплами, розташованими по периметру ракети в головній частині ракети, використовується газ азот під тиском 190 кгс/</a:t>
            </a:r>
            <a:r>
              <a:rPr lang="uk-UA" sz="1600" dirty="0" err="1"/>
              <a:t>см</a:t>
            </a:r>
            <a:r>
              <a:rPr lang="uk-UA" sz="1600" baseline="30000" dirty="0" err="1"/>
              <a:t>2</a:t>
            </a:r>
            <a:r>
              <a:rPr lang="uk-UA" sz="1600" dirty="0"/>
              <a:t> з бака-ресивера азоту.</a:t>
            </a:r>
          </a:p>
          <a:p>
            <a:pPr algn="just">
              <a:buFontTx/>
              <a:buChar char="-"/>
            </a:pPr>
            <a:r>
              <a:rPr lang="uk-UA" sz="1600" dirty="0"/>
              <a:t>проведене балістичне </a:t>
            </a:r>
            <a:r>
              <a:rPr lang="uk-UA" sz="1600" dirty="0" err="1"/>
              <a:t>проєктування</a:t>
            </a:r>
            <a:r>
              <a:rPr lang="uk-UA" sz="1600" dirty="0"/>
              <a:t> з розрахунком польоту з використанням проміжних траєкторій </a:t>
            </a:r>
            <a:r>
              <a:rPr lang="uk-UA" sz="1600" dirty="0" err="1"/>
              <a:t>Гомана</a:t>
            </a:r>
            <a:r>
              <a:rPr lang="uk-UA" sz="1600" dirty="0"/>
              <a:t>, підтвердило можливість виходу ракет</a:t>
            </a:r>
            <a:r>
              <a:rPr lang="ru-RU" sz="1600" dirty="0"/>
              <a:t>и</a:t>
            </a:r>
            <a:r>
              <a:rPr lang="uk-UA" sz="1600" dirty="0"/>
              <a:t> на навколоземну кругову орбіту вистою 140 км зі швидкістю 7,8 км/с;</a:t>
            </a:r>
          </a:p>
          <a:p>
            <a:pPr algn="just">
              <a:buFontTx/>
              <a:buChar char="-"/>
            </a:pPr>
            <a:r>
              <a:rPr lang="uk-UA" sz="1600" dirty="0"/>
              <a:t> при польоті в щільних шарах атмосфери Землі аеродинамічний удар на швидкості 7,8 км/с, яка підтримується працюючим двигуном, сприймає надзвукова аеродинамічна голка з карбіду танталу-гафнію, температура експлуатації цього матеріалу до 4000 </a:t>
            </a:r>
            <a:r>
              <a:rPr lang="uk-UA" sz="1600" baseline="30000" dirty="0" err="1"/>
              <a:t>о</a:t>
            </a:r>
            <a:r>
              <a:rPr lang="uk-UA" sz="1600" dirty="0" err="1"/>
              <a:t>К</a:t>
            </a:r>
            <a:r>
              <a:rPr lang="uk-UA" sz="1600" dirty="0"/>
              <a:t>, діаметр основи аеродинамічної голки 140 мм – саме він визначає аеродинамічний супротив при польоті ракети діаметром 2000 мм, бо на цьому діаметрі здійснюється відрив газового потоку, який обтікає поверхню ракети, поверхня ракети покривається теплозахисним покриттям на основі гуми.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64" y="18120"/>
            <a:ext cx="8964488" cy="2831544"/>
          </a:xfrm>
          <a:prstGeom prst="rect">
            <a:avLst/>
          </a:prstGeom>
          <a:noFill/>
        </p:spPr>
        <p:txBody>
          <a:bodyPr wrap="square" rtlCol="0">
            <a:spAutoFit/>
          </a:bodyPr>
          <a:lstStyle/>
          <a:p>
            <a:pPr algn="just"/>
            <a:r>
              <a:rPr lang="uk-UA" sz="1600" dirty="0">
                <a:solidFill>
                  <a:schemeClr val="tx2">
                    <a:lumMod val="50000"/>
                  </a:schemeClr>
                </a:solidFill>
              </a:rPr>
              <a:t>Може бути використаний ракетний двигун </a:t>
            </a:r>
            <a:r>
              <a:rPr lang="uk-UA" sz="1600" dirty="0" err="1">
                <a:solidFill>
                  <a:schemeClr val="tx2">
                    <a:lumMod val="50000"/>
                  </a:schemeClr>
                </a:solidFill>
              </a:rPr>
              <a:t>РД-861К</a:t>
            </a:r>
            <a:r>
              <a:rPr lang="uk-UA" sz="1600" dirty="0">
                <a:solidFill>
                  <a:schemeClr val="tx2">
                    <a:lumMod val="50000"/>
                  </a:schemeClr>
                </a:solidFill>
              </a:rPr>
              <a:t> (</a:t>
            </a:r>
            <a:r>
              <a:rPr lang="uk-UA" sz="1600" dirty="0" err="1">
                <a:solidFill>
                  <a:schemeClr val="tx2">
                    <a:lumMod val="50000"/>
                  </a:schemeClr>
                </a:solidFill>
              </a:rPr>
              <a:t>проєкт</a:t>
            </a:r>
            <a:r>
              <a:rPr lang="uk-UA" sz="1600" dirty="0">
                <a:solidFill>
                  <a:schemeClr val="tx2">
                    <a:lumMod val="50000"/>
                  </a:schemeClr>
                </a:solidFill>
              </a:rPr>
              <a:t> </a:t>
            </a:r>
            <a:r>
              <a:rPr lang="uk-UA" sz="1600" dirty="0" err="1">
                <a:solidFill>
                  <a:schemeClr val="tx2">
                    <a:lumMod val="50000"/>
                  </a:schemeClr>
                </a:solidFill>
              </a:rPr>
              <a:t>ГП</a:t>
            </a:r>
            <a:r>
              <a:rPr lang="uk-UA" sz="1600" dirty="0">
                <a:solidFill>
                  <a:schemeClr val="tx2">
                    <a:lumMod val="50000"/>
                  </a:schemeClr>
                </a:solidFill>
              </a:rPr>
              <a:t> КБ «Південне») для створення тяги і управління польотом. Управління вектором тяги може здійснюється поворотом камери двигуна в карданному підвісі у двох взаємно перпендикулярних площинах – при необхідності за </a:t>
            </a:r>
            <a:r>
              <a:rPr lang="uk-UA" sz="1600" dirty="0" err="1">
                <a:solidFill>
                  <a:schemeClr val="tx2">
                    <a:lumMod val="50000"/>
                  </a:schemeClr>
                </a:solidFill>
              </a:rPr>
              <a:t>проєктом</a:t>
            </a:r>
            <a:r>
              <a:rPr lang="uk-UA" sz="1600" dirty="0">
                <a:solidFill>
                  <a:schemeClr val="tx2">
                    <a:lumMod val="50000"/>
                  </a:schemeClr>
                </a:solidFill>
              </a:rPr>
              <a:t>. Двигун може використовуватися в нерухомому стані. Може використовуватися з турбонасосним агрегатом чи з використанням </a:t>
            </a:r>
            <a:r>
              <a:rPr lang="uk-UA" sz="1600" dirty="0" err="1">
                <a:solidFill>
                  <a:schemeClr val="tx2">
                    <a:lumMod val="50000"/>
                  </a:schemeClr>
                </a:solidFill>
              </a:rPr>
              <a:t>витіснювальної</a:t>
            </a:r>
            <a:r>
              <a:rPr lang="uk-UA" sz="1600" dirty="0">
                <a:solidFill>
                  <a:schemeClr val="tx2">
                    <a:lumMod val="50000"/>
                  </a:schemeClr>
                </a:solidFill>
              </a:rPr>
              <a:t> системи подання палива в камеру згоряння.</a:t>
            </a:r>
          </a:p>
          <a:p>
            <a:pPr algn="just"/>
            <a:r>
              <a:rPr lang="uk-UA" sz="1600" dirty="0">
                <a:solidFill>
                  <a:schemeClr val="tx2">
                    <a:lumMod val="50000"/>
                  </a:schemeClr>
                </a:solidFill>
              </a:rPr>
              <a:t>Виготовлення </a:t>
            </a:r>
            <a:r>
              <a:rPr lang="uk-UA" sz="1600" dirty="0" err="1">
                <a:solidFill>
                  <a:schemeClr val="tx2">
                    <a:lumMod val="50000"/>
                  </a:schemeClr>
                </a:solidFill>
              </a:rPr>
              <a:t>Південмаш</a:t>
            </a:r>
            <a:r>
              <a:rPr lang="uk-UA" sz="1600" dirty="0">
                <a:solidFill>
                  <a:schemeClr val="tx2">
                    <a:lumMod val="50000"/>
                  </a:schemeClr>
                </a:solidFill>
              </a:rPr>
              <a:t>.</a:t>
            </a:r>
            <a:r>
              <a:rPr lang="ru-RU" sz="1600" dirty="0">
                <a:solidFill>
                  <a:schemeClr val="tx2">
                    <a:lumMod val="50000"/>
                  </a:schemeClr>
                </a:solidFill>
              </a:rPr>
              <a:t> </a:t>
            </a:r>
            <a:r>
              <a:rPr lang="uk-UA" sz="1600" dirty="0">
                <a:solidFill>
                  <a:schemeClr val="tx2">
                    <a:lumMod val="50000"/>
                  </a:schemeClr>
                </a:solidFill>
              </a:rPr>
              <a:t>Двигун розроблений на базі вузлів серійного двигуна </a:t>
            </a:r>
            <a:r>
              <a:rPr lang="uk-UA" sz="1600" dirty="0" err="1">
                <a:solidFill>
                  <a:schemeClr val="tx2">
                    <a:lumMod val="50000"/>
                  </a:schemeClr>
                </a:solidFill>
              </a:rPr>
              <a:t>РД</a:t>
            </a:r>
            <a:r>
              <a:rPr lang="uk-UA" sz="1600" dirty="0">
                <a:solidFill>
                  <a:schemeClr val="tx2">
                    <a:lumMod val="50000"/>
                  </a:schemeClr>
                </a:solidFill>
              </a:rPr>
              <a:t>-861  третього ступеня ракети-носія Циклон-3.  </a:t>
            </a:r>
            <a:r>
              <a:rPr lang="ru-RU" sz="1600" dirty="0" err="1">
                <a:solidFill>
                  <a:schemeClr val="tx2">
                    <a:lumMod val="50000"/>
                  </a:schemeClr>
                </a:solidFill>
              </a:rPr>
              <a:t>П</a:t>
            </a:r>
            <a:r>
              <a:rPr lang="uk-UA" sz="1600" dirty="0" err="1">
                <a:solidFill>
                  <a:schemeClr val="tx2">
                    <a:lumMod val="50000"/>
                  </a:schemeClr>
                </a:solidFill>
              </a:rPr>
              <a:t>ланується</a:t>
            </a:r>
            <a:r>
              <a:rPr lang="uk-UA" sz="1600" dirty="0">
                <a:solidFill>
                  <a:schemeClr val="tx2">
                    <a:lumMod val="50000"/>
                  </a:schemeClr>
                </a:solidFill>
              </a:rPr>
              <a:t> створити модифікацію цього двигуна з переходом на безпечні компоненти палива </a:t>
            </a:r>
            <a:r>
              <a:rPr lang="uk-UA" sz="1600" dirty="0" err="1">
                <a:solidFill>
                  <a:schemeClr val="tx2">
                    <a:lumMod val="50000"/>
                  </a:schemeClr>
                </a:solidFill>
              </a:rPr>
              <a:t>“Гас</a:t>
            </a:r>
            <a:r>
              <a:rPr lang="uk-UA" sz="1600" dirty="0">
                <a:solidFill>
                  <a:schemeClr val="tx2">
                    <a:lumMod val="50000"/>
                  </a:schemeClr>
                </a:solidFill>
              </a:rPr>
              <a:t> – закис </a:t>
            </a:r>
            <a:r>
              <a:rPr lang="uk-UA" sz="1600" dirty="0" err="1">
                <a:solidFill>
                  <a:schemeClr val="tx2">
                    <a:lumMod val="50000"/>
                  </a:schemeClr>
                </a:solidFill>
              </a:rPr>
              <a:t>азоту”</a:t>
            </a:r>
            <a:r>
              <a:rPr lang="uk-UA" sz="1600" dirty="0">
                <a:solidFill>
                  <a:schemeClr val="tx2">
                    <a:lumMod val="50000"/>
                  </a:schemeClr>
                </a:solidFill>
              </a:rPr>
              <a:t> (з системою запалювання компонентів</a:t>
            </a:r>
            <a:r>
              <a:rPr lang="en-US" sz="1600" dirty="0">
                <a:solidFill>
                  <a:schemeClr val="tx2">
                    <a:lumMod val="50000"/>
                  </a:schemeClr>
                </a:solidFill>
              </a:rPr>
              <a:t> </a:t>
            </a:r>
            <a:r>
              <a:rPr lang="uk-UA" sz="1600" dirty="0">
                <a:solidFill>
                  <a:schemeClr val="tx2">
                    <a:lumMod val="50000"/>
                  </a:schemeClr>
                </a:solidFill>
              </a:rPr>
              <a:t>пусковим паливом по аналогії </a:t>
            </a:r>
            <a:r>
              <a:rPr lang="uk-UA" sz="1600" dirty="0" err="1">
                <a:solidFill>
                  <a:schemeClr val="tx2">
                    <a:lumMod val="50000"/>
                  </a:schemeClr>
                </a:solidFill>
              </a:rPr>
              <a:t>“Гас</a:t>
            </a:r>
            <a:r>
              <a:rPr lang="uk-UA" sz="1600" dirty="0">
                <a:solidFill>
                  <a:schemeClr val="tx2">
                    <a:lumMod val="50000"/>
                  </a:schemeClr>
                </a:solidFill>
              </a:rPr>
              <a:t> – </a:t>
            </a:r>
            <a:r>
              <a:rPr lang="uk-UA" sz="1600" dirty="0" err="1">
                <a:solidFill>
                  <a:schemeClr val="tx2">
                    <a:lumMod val="50000"/>
                  </a:schemeClr>
                </a:solidFill>
              </a:rPr>
              <a:t>кисень”</a:t>
            </a:r>
            <a:r>
              <a:rPr lang="uk-UA" sz="1600" dirty="0">
                <a:solidFill>
                  <a:schemeClr val="tx2">
                    <a:lumMod val="50000"/>
                  </a:schemeClr>
                </a:solidFill>
              </a:rPr>
              <a:t>), із заміною металевого сопла з охолодженням на </a:t>
            </a:r>
            <a:r>
              <a:rPr lang="uk-UA" sz="1600" dirty="0" err="1">
                <a:solidFill>
                  <a:schemeClr val="tx2">
                    <a:lumMod val="50000"/>
                  </a:schemeClr>
                </a:solidFill>
              </a:rPr>
              <a:t>“вуглець-вуглецеве”</a:t>
            </a:r>
            <a:r>
              <a:rPr lang="uk-UA" sz="1600" dirty="0">
                <a:solidFill>
                  <a:schemeClr val="tx2">
                    <a:lumMod val="50000"/>
                  </a:schemeClr>
                </a:solidFill>
              </a:rPr>
              <a:t> висотне універсальне сопло </a:t>
            </a:r>
            <a:r>
              <a:rPr lang="uk-UA" sz="1600" dirty="0" err="1">
                <a:solidFill>
                  <a:schemeClr val="tx2">
                    <a:lumMod val="50000"/>
                  </a:schemeClr>
                </a:solidFill>
              </a:rPr>
              <a:t>Лаваля</a:t>
            </a:r>
            <a:r>
              <a:rPr lang="uk-UA" sz="1600" dirty="0">
                <a:solidFill>
                  <a:schemeClr val="tx2">
                    <a:lumMod val="50000"/>
                  </a:schemeClr>
                </a:solidFill>
              </a:rPr>
              <a:t> без охолодження.</a:t>
            </a:r>
            <a:endParaRPr lang="ru-RU" sz="1600" dirty="0">
              <a:solidFill>
                <a:schemeClr val="tx2">
                  <a:lumMod val="50000"/>
                </a:schemeClr>
              </a:solidFill>
            </a:endParaRPr>
          </a:p>
          <a:p>
            <a:endParaRPr lang="ru-RU" dirty="0"/>
          </a:p>
        </p:txBody>
      </p:sp>
      <p:pic>
        <p:nvPicPr>
          <p:cNvPr id="3" name="Рисунок 2" descr="https://upload.wikimedia.org/wikipedia/uk/8/80/RD-861K.jpg"/>
          <p:cNvPicPr/>
          <p:nvPr/>
        </p:nvPicPr>
        <p:blipFill>
          <a:blip r:embed="rId2" cstate="print">
            <a:lum bright="10000"/>
          </a:blip>
          <a:srcRect/>
          <a:stretch>
            <a:fillRect/>
          </a:stretch>
        </p:blipFill>
        <p:spPr bwMode="auto">
          <a:xfrm>
            <a:off x="6731580" y="2460644"/>
            <a:ext cx="2160900" cy="4248472"/>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382284" y="2611384"/>
          <a:ext cx="5904656" cy="4124236"/>
        </p:xfrm>
        <a:graphic>
          <a:graphicData uri="http://schemas.openxmlformats.org/drawingml/2006/table">
            <a:tbl>
              <a:tblPr/>
              <a:tblGrid>
                <a:gridCol w="3221683">
                  <a:extLst>
                    <a:ext uri="{9D8B030D-6E8A-4147-A177-3AD203B41FA5}">
                      <a16:colId xmlns:a16="http://schemas.microsoft.com/office/drawing/2014/main" val="20000"/>
                    </a:ext>
                  </a:extLst>
                </a:gridCol>
                <a:gridCol w="2682973">
                  <a:extLst>
                    <a:ext uri="{9D8B030D-6E8A-4147-A177-3AD203B41FA5}">
                      <a16:colId xmlns:a16="http://schemas.microsoft.com/office/drawing/2014/main" val="20001"/>
                    </a:ext>
                  </a:extLst>
                </a:gridCol>
              </a:tblGrid>
              <a:tr h="243198">
                <a:tc gridSpan="2">
                  <a:txBody>
                    <a:bodyPr/>
                    <a:lstStyle/>
                    <a:p>
                      <a:pPr algn="ctr">
                        <a:lnSpc>
                          <a:spcPct val="100000"/>
                        </a:lnSpc>
                        <a:spcAft>
                          <a:spcPts val="0"/>
                        </a:spcAft>
                      </a:pPr>
                      <a:r>
                        <a:rPr lang="uk-UA" sz="1600" dirty="0">
                          <a:solidFill>
                            <a:srgbClr val="000000"/>
                          </a:solidFill>
                          <a:latin typeface="Times New Roman"/>
                          <a:ea typeface="Times New Roman"/>
                          <a:cs typeface="Arial"/>
                        </a:rPr>
                        <a:t>Рідинний ракетний двигун </a:t>
                      </a:r>
                      <a:r>
                        <a:rPr lang="uk-UA" sz="1600" dirty="0" err="1">
                          <a:solidFill>
                            <a:srgbClr val="000000"/>
                          </a:solidFill>
                          <a:latin typeface="Times New Roman"/>
                          <a:ea typeface="Times New Roman"/>
                          <a:cs typeface="Arial"/>
                        </a:rPr>
                        <a:t>РД-861К</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0"/>
                  </a:ext>
                </a:extLst>
              </a:tr>
              <a:tr h="243198">
                <a:tc>
                  <a:txBody>
                    <a:bodyPr/>
                    <a:lstStyle/>
                    <a:p>
                      <a:pPr>
                        <a:lnSpc>
                          <a:spcPct val="100000"/>
                        </a:lnSpc>
                        <a:spcAft>
                          <a:spcPts val="0"/>
                        </a:spcAft>
                      </a:pPr>
                      <a:r>
                        <a:rPr lang="uk-UA" sz="1600" dirty="0">
                          <a:solidFill>
                            <a:srgbClr val="000000"/>
                          </a:solidFill>
                          <a:latin typeface="Times New Roman"/>
                          <a:ea typeface="Times New Roman"/>
                          <a:cs typeface="Arial"/>
                        </a:rPr>
                        <a:t>Паливо</a:t>
                      </a:r>
                      <a:endParaRPr lang="ru-RU" sz="1600" baseline="-250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err="1">
                          <a:solidFill>
                            <a:srgbClr val="000000"/>
                          </a:solidFill>
                          <a:latin typeface="Times New Roman"/>
                          <a:ea typeface="Times New Roman"/>
                          <a:cs typeface="Arial"/>
                        </a:rPr>
                        <a:t>НДМГ</a:t>
                      </a:r>
                      <a:r>
                        <a:rPr lang="uk-UA" sz="1600" dirty="0">
                          <a:solidFill>
                            <a:srgbClr val="000000"/>
                          </a:solidFill>
                          <a:latin typeface="Times New Roman"/>
                          <a:ea typeface="Times New Roman"/>
                          <a:cs typeface="Arial"/>
                        </a:rPr>
                        <a:t> + </a:t>
                      </a:r>
                      <a:r>
                        <a:rPr lang="en-US" sz="1600" dirty="0" err="1">
                          <a:solidFill>
                            <a:srgbClr val="000000"/>
                          </a:solidFill>
                          <a:latin typeface="Times New Roman"/>
                          <a:ea typeface="Times New Roman"/>
                          <a:cs typeface="Arial"/>
                        </a:rPr>
                        <a:t>N</a:t>
                      </a:r>
                      <a:r>
                        <a:rPr lang="en-US" sz="1600" baseline="-25000" dirty="0" err="1">
                          <a:solidFill>
                            <a:srgbClr val="000000"/>
                          </a:solidFill>
                          <a:latin typeface="Times New Roman"/>
                          <a:ea typeface="Times New Roman"/>
                          <a:cs typeface="Arial"/>
                        </a:rPr>
                        <a:t>2</a:t>
                      </a:r>
                      <a:r>
                        <a:rPr lang="en-US" sz="1600" dirty="0" err="1">
                          <a:solidFill>
                            <a:srgbClr val="000000"/>
                          </a:solidFill>
                          <a:latin typeface="Times New Roman"/>
                          <a:ea typeface="Times New Roman"/>
                          <a:cs typeface="Arial"/>
                        </a:rPr>
                        <a:t>O</a:t>
                      </a:r>
                      <a:r>
                        <a:rPr lang="en-US" sz="1600" baseline="-25000" dirty="0" err="1">
                          <a:solidFill>
                            <a:srgbClr val="000000"/>
                          </a:solidFill>
                          <a:latin typeface="Times New Roman"/>
                          <a:ea typeface="Times New Roman"/>
                          <a:cs typeface="Arial"/>
                        </a:rPr>
                        <a:t>4</a:t>
                      </a:r>
                      <a:endParaRPr lang="ru-RU" sz="1600" u="sng" dirty="0">
                        <a:solidFill>
                          <a:schemeClr val="tx2">
                            <a:lumMod val="50000"/>
                          </a:schemeClr>
                        </a:solidFill>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3198">
                <a:tc>
                  <a:txBody>
                    <a:bodyPr/>
                    <a:lstStyle/>
                    <a:p>
                      <a:pPr>
                        <a:lnSpc>
                          <a:spcPct val="100000"/>
                        </a:lnSpc>
                        <a:spcAft>
                          <a:spcPts val="0"/>
                        </a:spcAft>
                      </a:pPr>
                      <a:r>
                        <a:rPr lang="uk-UA" sz="1600" dirty="0">
                          <a:solidFill>
                            <a:srgbClr val="000000"/>
                          </a:solidFill>
                          <a:latin typeface="Times New Roman"/>
                          <a:ea typeface="Times New Roman"/>
                          <a:cs typeface="Arial"/>
                        </a:rPr>
                        <a:t>Співвідношення</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2,41</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43198">
                <a:tc>
                  <a:txBody>
                    <a:bodyPr/>
                    <a:lstStyle/>
                    <a:p>
                      <a:pPr>
                        <a:lnSpc>
                          <a:spcPct val="100000"/>
                        </a:lnSpc>
                        <a:spcAft>
                          <a:spcPts val="0"/>
                        </a:spcAft>
                      </a:pPr>
                      <a:r>
                        <a:rPr lang="uk-UA" sz="1600" dirty="0">
                          <a:solidFill>
                            <a:srgbClr val="000000"/>
                          </a:solidFill>
                          <a:latin typeface="Times New Roman"/>
                          <a:ea typeface="Times New Roman"/>
                          <a:cs typeface="Arial"/>
                        </a:rPr>
                        <a:t>Цикл</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відкритий</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43198">
                <a:tc>
                  <a:txBody>
                    <a:bodyPr/>
                    <a:lstStyle/>
                    <a:p>
                      <a:pPr>
                        <a:lnSpc>
                          <a:spcPct val="100000"/>
                        </a:lnSpc>
                        <a:spcAft>
                          <a:spcPts val="0"/>
                        </a:spcAft>
                      </a:pPr>
                      <a:r>
                        <a:rPr lang="uk-UA" sz="1600" dirty="0">
                          <a:solidFill>
                            <a:srgbClr val="000000"/>
                          </a:solidFill>
                          <a:latin typeface="Times New Roman"/>
                          <a:ea typeface="Times New Roman"/>
                          <a:cs typeface="Arial"/>
                        </a:rPr>
                        <a:t>Тяга в вакуумі</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7,916 </a:t>
                      </a:r>
                      <a:r>
                        <a:rPr lang="uk-UA" sz="1600" u="none" strike="noStrike" dirty="0" err="1">
                          <a:solidFill>
                            <a:srgbClr val="0645AD"/>
                          </a:solidFill>
                          <a:latin typeface="Times New Roman"/>
                          <a:ea typeface="Times New Roman"/>
                          <a:cs typeface="Arial"/>
                        </a:rPr>
                        <a:t>тс</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31744">
                <a:tc>
                  <a:txBody>
                    <a:bodyPr/>
                    <a:lstStyle/>
                    <a:p>
                      <a:pPr>
                        <a:lnSpc>
                          <a:spcPct val="100000"/>
                        </a:lnSpc>
                        <a:spcAft>
                          <a:spcPts val="0"/>
                        </a:spcAft>
                      </a:pPr>
                      <a:r>
                        <a:rPr lang="uk-UA" sz="1600" dirty="0">
                          <a:solidFill>
                            <a:srgbClr val="000000"/>
                          </a:solidFill>
                          <a:latin typeface="Times New Roman"/>
                          <a:ea typeface="Times New Roman"/>
                          <a:cs typeface="Arial"/>
                        </a:rPr>
                        <a:t>Тиск в камері згоряння</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16,2 </a:t>
                      </a:r>
                      <a:r>
                        <a:rPr lang="uk-UA" sz="1600" dirty="0" err="1">
                          <a:solidFill>
                            <a:srgbClr val="000000"/>
                          </a:solidFill>
                          <a:latin typeface="Times New Roman"/>
                          <a:ea typeface="Times New Roman"/>
                          <a:cs typeface="Arial"/>
                        </a:rPr>
                        <a:t>МПа</a:t>
                      </a:r>
                      <a:r>
                        <a:rPr lang="uk-UA" sz="1600" dirty="0">
                          <a:solidFill>
                            <a:srgbClr val="000000"/>
                          </a:solidFill>
                          <a:latin typeface="Times New Roman"/>
                          <a:ea typeface="Times New Roman"/>
                          <a:cs typeface="Arial"/>
                        </a:rPr>
                        <a:t> </a:t>
                      </a:r>
                      <a:endParaRPr lang="ru-RU" sz="1600" dirty="0">
                        <a:latin typeface="Calibri"/>
                        <a:ea typeface="SimSun"/>
                        <a:cs typeface="Arial"/>
                      </a:endParaRPr>
                    </a:p>
                    <a:p>
                      <a:pPr algn="ctr">
                        <a:lnSpc>
                          <a:spcPct val="100000"/>
                        </a:lnSpc>
                        <a:spcAft>
                          <a:spcPts val="0"/>
                        </a:spcAft>
                      </a:pPr>
                      <a:r>
                        <a:rPr lang="uk-UA" sz="1600" dirty="0">
                          <a:solidFill>
                            <a:srgbClr val="000000"/>
                          </a:solidFill>
                          <a:latin typeface="Times New Roman"/>
                          <a:ea typeface="Times New Roman"/>
                          <a:cs typeface="Arial"/>
                        </a:rPr>
                        <a:t>(165,194 кгс/см </a:t>
                      </a:r>
                      <a:r>
                        <a:rPr lang="uk-UA" sz="1600" baseline="30000" dirty="0">
                          <a:solidFill>
                            <a:srgbClr val="000000"/>
                          </a:solidFill>
                          <a:latin typeface="Times New Roman"/>
                          <a:ea typeface="Times New Roman"/>
                          <a:cs typeface="Arial"/>
                        </a:rPr>
                        <a:t>2</a:t>
                      </a:r>
                      <a:r>
                        <a:rPr lang="uk-UA" sz="1600" dirty="0">
                          <a:solidFill>
                            <a:srgbClr val="000000"/>
                          </a:solidFill>
                          <a:latin typeface="Times New Roman"/>
                          <a:ea typeface="Times New Roman"/>
                          <a:cs typeface="Arial"/>
                        </a:rPr>
                        <a:t>)</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43198">
                <a:tc>
                  <a:txBody>
                    <a:bodyPr/>
                    <a:lstStyle/>
                    <a:p>
                      <a:pPr>
                        <a:lnSpc>
                          <a:spcPct val="100000"/>
                        </a:lnSpc>
                        <a:spcAft>
                          <a:spcPts val="0"/>
                        </a:spcAft>
                      </a:pPr>
                      <a:r>
                        <a:rPr lang="uk-UA" sz="1600" dirty="0">
                          <a:solidFill>
                            <a:srgbClr val="000000"/>
                          </a:solidFill>
                          <a:latin typeface="Times New Roman"/>
                          <a:ea typeface="Times New Roman"/>
                          <a:cs typeface="Arial"/>
                        </a:rPr>
                        <a:t>Питомий імпульс у вакуумі</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330 c</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43198">
                <a:tc>
                  <a:txBody>
                    <a:bodyPr/>
                    <a:lstStyle/>
                    <a:p>
                      <a:pPr>
                        <a:lnSpc>
                          <a:spcPct val="100000"/>
                        </a:lnSpc>
                        <a:spcAft>
                          <a:spcPts val="0"/>
                        </a:spcAft>
                      </a:pPr>
                      <a:r>
                        <a:rPr lang="uk-UA" sz="1600">
                          <a:solidFill>
                            <a:srgbClr val="000000"/>
                          </a:solidFill>
                          <a:latin typeface="Times New Roman"/>
                          <a:ea typeface="Times New Roman"/>
                          <a:cs typeface="Arial"/>
                        </a:rPr>
                        <a:t>Тривалість роботи</a:t>
                      </a:r>
                      <a:endParaRPr lang="ru-RU" sz="160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370</a:t>
                      </a:r>
                      <a:r>
                        <a:rPr lang="en-US" sz="1600" dirty="0">
                          <a:solidFill>
                            <a:srgbClr val="000000"/>
                          </a:solidFill>
                          <a:latin typeface="Times New Roman"/>
                          <a:ea typeface="Times New Roman"/>
                          <a:cs typeface="Arial"/>
                        </a:rPr>
                        <a:t> c</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43198">
                <a:tc>
                  <a:txBody>
                    <a:bodyPr/>
                    <a:lstStyle/>
                    <a:p>
                      <a:pPr>
                        <a:lnSpc>
                          <a:spcPct val="100000"/>
                        </a:lnSpc>
                        <a:spcAft>
                          <a:spcPts val="0"/>
                        </a:spcAft>
                      </a:pPr>
                      <a:r>
                        <a:rPr lang="uk-UA" sz="1600">
                          <a:solidFill>
                            <a:srgbClr val="000000"/>
                          </a:solidFill>
                          <a:latin typeface="Times New Roman"/>
                          <a:ea typeface="Times New Roman"/>
                          <a:cs typeface="Arial"/>
                        </a:rPr>
                        <a:t>Кількість вмикань</a:t>
                      </a:r>
                      <a:endParaRPr lang="ru-RU" sz="160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3</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43198">
                <a:tc gridSpan="2">
                  <a:txBody>
                    <a:bodyPr/>
                    <a:lstStyle/>
                    <a:p>
                      <a:pPr algn="ctr">
                        <a:lnSpc>
                          <a:spcPct val="100000"/>
                        </a:lnSpc>
                        <a:spcAft>
                          <a:spcPts val="0"/>
                        </a:spcAft>
                      </a:pPr>
                      <a:r>
                        <a:rPr lang="uk-UA" sz="1600" dirty="0">
                          <a:solidFill>
                            <a:srgbClr val="000000"/>
                          </a:solidFill>
                          <a:latin typeface="Times New Roman"/>
                          <a:ea typeface="Times New Roman"/>
                          <a:cs typeface="Arial"/>
                        </a:rPr>
                        <a:t>Розміри</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9"/>
                  </a:ext>
                </a:extLst>
              </a:tr>
              <a:tr h="243198">
                <a:tc>
                  <a:txBody>
                    <a:bodyPr/>
                    <a:lstStyle/>
                    <a:p>
                      <a:pPr>
                        <a:lnSpc>
                          <a:spcPct val="100000"/>
                        </a:lnSpc>
                        <a:spcAft>
                          <a:spcPts val="0"/>
                        </a:spcAft>
                      </a:pPr>
                      <a:r>
                        <a:rPr lang="uk-UA" sz="1600">
                          <a:solidFill>
                            <a:srgbClr val="000000"/>
                          </a:solidFill>
                          <a:latin typeface="Times New Roman"/>
                          <a:ea typeface="Times New Roman"/>
                          <a:cs typeface="Arial"/>
                        </a:rPr>
                        <a:t>Довжина</a:t>
                      </a:r>
                      <a:endParaRPr lang="ru-RU" sz="160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3,872 м</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43198">
                <a:tc>
                  <a:txBody>
                    <a:bodyPr/>
                    <a:lstStyle/>
                    <a:p>
                      <a:pPr>
                        <a:lnSpc>
                          <a:spcPct val="100000"/>
                        </a:lnSpc>
                        <a:spcAft>
                          <a:spcPts val="0"/>
                        </a:spcAft>
                      </a:pPr>
                      <a:r>
                        <a:rPr lang="uk-UA" sz="1600">
                          <a:solidFill>
                            <a:srgbClr val="000000"/>
                          </a:solidFill>
                          <a:latin typeface="Times New Roman"/>
                          <a:ea typeface="Times New Roman"/>
                          <a:cs typeface="Arial"/>
                        </a:rPr>
                        <a:t>Діаметр</a:t>
                      </a:r>
                      <a:endParaRPr lang="ru-RU" sz="160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1,954 м</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43198">
                <a:tc>
                  <a:txBody>
                    <a:bodyPr/>
                    <a:lstStyle/>
                    <a:p>
                      <a:pPr>
                        <a:lnSpc>
                          <a:spcPct val="100000"/>
                        </a:lnSpc>
                        <a:spcAft>
                          <a:spcPts val="0"/>
                        </a:spcAft>
                      </a:pPr>
                      <a:r>
                        <a:rPr lang="uk-UA" sz="1600">
                          <a:solidFill>
                            <a:srgbClr val="000000"/>
                          </a:solidFill>
                          <a:latin typeface="Times New Roman"/>
                          <a:ea typeface="Times New Roman"/>
                          <a:cs typeface="Arial"/>
                        </a:rPr>
                        <a:t>Суха маса</a:t>
                      </a:r>
                      <a:endParaRPr lang="ru-RU" sz="160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uk-UA" sz="1600" dirty="0">
                          <a:solidFill>
                            <a:srgbClr val="000000"/>
                          </a:solidFill>
                          <a:latin typeface="Times New Roman"/>
                          <a:ea typeface="Times New Roman"/>
                          <a:cs typeface="Arial"/>
                        </a:rPr>
                        <a:t>194 кг</a:t>
                      </a:r>
                      <a:endParaRPr lang="ru-RU" sz="1600" dirty="0">
                        <a:latin typeface="Calibri"/>
                        <a:ea typeface="SimSun"/>
                        <a:cs typeface="Arial"/>
                      </a:endParaRPr>
                    </a:p>
                  </a:txBody>
                  <a:tcPr marL="27326" marR="27326" marT="27326" marB="27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asad-zavoda-YUZHMASH-1024x768.jpg"/>
          <p:cNvPicPr>
            <a:picLocks noChangeAspect="1"/>
          </p:cNvPicPr>
          <p:nvPr/>
        </p:nvPicPr>
        <p:blipFill>
          <a:blip r:embed="rId2" cstate="print"/>
          <a:stretch>
            <a:fillRect/>
          </a:stretch>
        </p:blipFill>
        <p:spPr>
          <a:xfrm>
            <a:off x="-10008" y="0"/>
            <a:ext cx="9144000" cy="6858000"/>
          </a:xfrm>
          <a:prstGeom prst="rect">
            <a:avLst/>
          </a:prstGeom>
        </p:spPr>
      </p:pic>
      <p:sp>
        <p:nvSpPr>
          <p:cNvPr id="3" name="TextBox 2"/>
          <p:cNvSpPr txBox="1"/>
          <p:nvPr/>
        </p:nvSpPr>
        <p:spPr>
          <a:xfrm>
            <a:off x="0" y="6138800"/>
            <a:ext cx="9144000" cy="738664"/>
          </a:xfrm>
          <a:prstGeom prst="rect">
            <a:avLst/>
          </a:prstGeom>
          <a:noFill/>
        </p:spPr>
        <p:txBody>
          <a:bodyPr wrap="square" rtlCol="0">
            <a:spAutoFit/>
          </a:bodyPr>
          <a:lstStyle/>
          <a:p>
            <a:pPr algn="ctr"/>
            <a:r>
              <a:rPr lang="uk-UA" sz="1400" dirty="0">
                <a:solidFill>
                  <a:schemeClr val="bg1"/>
                </a:solidFill>
              </a:rPr>
              <a:t>Державне підприємство </a:t>
            </a:r>
            <a:r>
              <a:rPr lang="uk-UA" sz="1400" dirty="0" err="1">
                <a:solidFill>
                  <a:schemeClr val="bg1"/>
                </a:solidFill>
              </a:rPr>
              <a:t>“Виробниче</a:t>
            </a:r>
            <a:r>
              <a:rPr lang="uk-UA" sz="1400" dirty="0">
                <a:solidFill>
                  <a:schemeClr val="bg1"/>
                </a:solidFill>
              </a:rPr>
              <a:t> об</a:t>
            </a:r>
            <a:r>
              <a:rPr lang="en-US" sz="1400" dirty="0">
                <a:solidFill>
                  <a:schemeClr val="bg1"/>
                </a:solidFill>
              </a:rPr>
              <a:t>’</a:t>
            </a:r>
            <a:r>
              <a:rPr lang="uk-UA" sz="1400" dirty="0">
                <a:solidFill>
                  <a:schemeClr val="bg1"/>
                </a:solidFill>
              </a:rPr>
              <a:t>єднання </a:t>
            </a:r>
            <a:r>
              <a:rPr lang="uk-UA" sz="1400" dirty="0" err="1">
                <a:solidFill>
                  <a:schemeClr val="bg1"/>
                </a:solidFill>
              </a:rPr>
              <a:t>“Південний</a:t>
            </a:r>
            <a:r>
              <a:rPr lang="uk-UA" sz="1400" dirty="0">
                <a:solidFill>
                  <a:schemeClr val="bg1"/>
                </a:solidFill>
              </a:rPr>
              <a:t> машинобудівний завод імені О. М. </a:t>
            </a:r>
            <a:r>
              <a:rPr lang="uk-UA" sz="1400" dirty="0" err="1">
                <a:solidFill>
                  <a:schemeClr val="bg1"/>
                </a:solidFill>
              </a:rPr>
              <a:t>Макарова”</a:t>
            </a:r>
            <a:endParaRPr lang="uk-UA" sz="1400" dirty="0">
              <a:solidFill>
                <a:schemeClr val="bg1"/>
              </a:solidFill>
            </a:endParaRPr>
          </a:p>
          <a:p>
            <a:pPr algn="ctr"/>
            <a:r>
              <a:rPr lang="ru-RU" sz="1400" dirty="0">
                <a:solidFill>
                  <a:schemeClr val="bg1"/>
                </a:solidFill>
              </a:rPr>
              <a:t>Адреса: </a:t>
            </a:r>
            <a:r>
              <a:rPr lang="ru-RU" sz="1400" dirty="0" err="1">
                <a:solidFill>
                  <a:schemeClr val="bg1"/>
                </a:solidFill>
              </a:rPr>
              <a:t>вул</a:t>
            </a:r>
            <a:r>
              <a:rPr lang="ru-RU" sz="1400" dirty="0">
                <a:solidFill>
                  <a:schemeClr val="bg1"/>
                </a:solidFill>
              </a:rPr>
              <a:t>. </a:t>
            </a:r>
            <a:r>
              <a:rPr lang="ru-RU" sz="1400" dirty="0" err="1">
                <a:solidFill>
                  <a:schemeClr val="bg1"/>
                </a:solidFill>
              </a:rPr>
              <a:t>Криворізька</a:t>
            </a:r>
            <a:r>
              <a:rPr lang="ru-RU" sz="1400" dirty="0">
                <a:solidFill>
                  <a:schemeClr val="bg1"/>
                </a:solidFill>
              </a:rPr>
              <a:t>, 1, </a:t>
            </a:r>
            <a:r>
              <a:rPr lang="ru-RU" sz="1400" dirty="0" err="1">
                <a:solidFill>
                  <a:schemeClr val="bg1"/>
                </a:solidFill>
              </a:rPr>
              <a:t>Дніпро</a:t>
            </a:r>
            <a:r>
              <a:rPr lang="ru-RU" sz="1400" dirty="0">
                <a:solidFill>
                  <a:schemeClr val="bg1"/>
                </a:solidFill>
              </a:rPr>
              <a:t>, </a:t>
            </a:r>
            <a:r>
              <a:rPr lang="ru-RU" sz="1400" dirty="0" err="1">
                <a:solidFill>
                  <a:schemeClr val="bg1"/>
                </a:solidFill>
              </a:rPr>
              <a:t>Україна</a:t>
            </a:r>
            <a:r>
              <a:rPr lang="ru-RU" sz="1400" dirty="0">
                <a:solidFill>
                  <a:schemeClr val="bg1"/>
                </a:solidFill>
              </a:rPr>
              <a:t>, 49008. </a:t>
            </a:r>
            <a:r>
              <a:rPr lang="ru-RU" sz="1400" dirty="0" err="1">
                <a:solidFill>
                  <a:schemeClr val="bg1"/>
                </a:solidFill>
              </a:rPr>
              <a:t>Канцелярія</a:t>
            </a:r>
            <a:r>
              <a:rPr lang="ru-RU" sz="1400" dirty="0">
                <a:solidFill>
                  <a:schemeClr val="bg1"/>
                </a:solidFill>
              </a:rPr>
              <a:t>:  тел.: +38 (0562) 34-40-07, </a:t>
            </a:r>
            <a:r>
              <a:rPr lang="ru-RU" sz="1400" dirty="0" err="1">
                <a:solidFill>
                  <a:schemeClr val="bg1"/>
                </a:solidFill>
              </a:rPr>
              <a:t>факс:+38</a:t>
            </a:r>
            <a:r>
              <a:rPr lang="ru-RU" sz="1400" dirty="0">
                <a:solidFill>
                  <a:schemeClr val="bg1"/>
                </a:solidFill>
              </a:rPr>
              <a:t> (0562) 39-95-00</a:t>
            </a:r>
          </a:p>
          <a:p>
            <a:pPr algn="ctr"/>
            <a:r>
              <a:rPr lang="ru-RU" sz="1400" dirty="0">
                <a:solidFill>
                  <a:schemeClr val="bg1"/>
                </a:solidFill>
              </a:rPr>
              <a:t> </a:t>
            </a:r>
            <a:r>
              <a:rPr lang="ru-RU" sz="1400" dirty="0" err="1">
                <a:solidFill>
                  <a:schemeClr val="bg1"/>
                </a:solidFill>
              </a:rPr>
              <a:t>e-mail</a:t>
            </a:r>
            <a:r>
              <a:rPr lang="ru-RU" sz="1400" dirty="0">
                <a:solidFill>
                  <a:schemeClr val="bg1"/>
                </a:solidFill>
              </a:rPr>
              <a:t>: </a:t>
            </a:r>
            <a:r>
              <a:rPr lang="ru-RU" sz="1400" dirty="0" err="1">
                <a:solidFill>
                  <a:schemeClr val="bg1"/>
                </a:solidFill>
              </a:rPr>
              <a:t>umz@yuzhmash.com</a:t>
            </a:r>
            <a:r>
              <a:rPr lang="ru-RU" sz="1400" dirty="0">
                <a:solidFill>
                  <a:schemeClr val="bg1"/>
                </a:solidFill>
              </a:rPr>
              <a:t>.</a:t>
            </a:r>
          </a:p>
        </p:txBody>
      </p:sp>
      <p:sp>
        <p:nvSpPr>
          <p:cNvPr id="4" name="TextBox 3"/>
          <p:cNvSpPr txBox="1"/>
          <p:nvPr/>
        </p:nvSpPr>
        <p:spPr>
          <a:xfrm>
            <a:off x="899592" y="0"/>
            <a:ext cx="7632848" cy="523220"/>
          </a:xfrm>
          <a:prstGeom prst="rect">
            <a:avLst/>
          </a:prstGeom>
          <a:noFill/>
        </p:spPr>
        <p:txBody>
          <a:bodyPr wrap="square" rtlCol="0">
            <a:spAutoFit/>
          </a:bodyPr>
          <a:lstStyle/>
          <a:p>
            <a:pPr algn="ctr"/>
            <a:r>
              <a:rPr lang="uk-UA" sz="1400" dirty="0"/>
              <a:t>ТОВ </a:t>
            </a:r>
            <a:r>
              <a:rPr lang="uk-UA" sz="1400" dirty="0" err="1"/>
              <a:t>“Саєнс</a:t>
            </a:r>
            <a:r>
              <a:rPr lang="uk-UA" sz="1400" dirty="0"/>
              <a:t> </a:t>
            </a:r>
            <a:r>
              <a:rPr lang="uk-UA" sz="1400" dirty="0" err="1"/>
              <a:t>енд</a:t>
            </a:r>
            <a:r>
              <a:rPr lang="uk-UA" sz="1400" dirty="0"/>
              <a:t> </a:t>
            </a:r>
            <a:r>
              <a:rPr lang="uk-UA" sz="1400" dirty="0" err="1"/>
              <a:t>спейс”</a:t>
            </a:r>
            <a:r>
              <a:rPr lang="uk-UA" sz="1400" dirty="0"/>
              <a:t> </a:t>
            </a:r>
          </a:p>
          <a:p>
            <a:pPr algn="ctr"/>
            <a:r>
              <a:rPr lang="uk-UA" sz="1400" dirty="0"/>
              <a:t>Адреса: </a:t>
            </a:r>
            <a:r>
              <a:rPr lang="ru-RU" sz="1400" dirty="0"/>
              <a:t>03035, </a:t>
            </a:r>
            <a:r>
              <a:rPr lang="ru-RU" sz="1400" dirty="0" err="1"/>
              <a:t>Україна</a:t>
            </a:r>
            <a:r>
              <a:rPr lang="ru-RU" sz="1400" dirty="0"/>
              <a:t>, м. </a:t>
            </a:r>
            <a:r>
              <a:rPr lang="ru-RU" sz="1400" dirty="0" err="1"/>
              <a:t>Київ</a:t>
            </a:r>
            <a:r>
              <a:rPr lang="ru-RU" sz="1400" dirty="0"/>
              <a:t>, </a:t>
            </a:r>
            <a:r>
              <a:rPr lang="ru-RU" sz="1400" dirty="0" err="1"/>
              <a:t>вул</a:t>
            </a:r>
            <a:r>
              <a:rPr lang="ru-RU" sz="1400" dirty="0"/>
              <a:t>. </a:t>
            </a:r>
            <a:r>
              <a:rPr lang="ru-RU" sz="1400" dirty="0" err="1"/>
              <a:t>Георгія</a:t>
            </a:r>
            <a:r>
              <a:rPr lang="ru-RU" sz="1400" dirty="0"/>
              <a:t> </a:t>
            </a:r>
            <a:r>
              <a:rPr lang="ru-RU" sz="1400" dirty="0" err="1"/>
              <a:t>Кірпи</a:t>
            </a:r>
            <a:r>
              <a:rPr lang="ru-RU" sz="1400" dirty="0"/>
              <a:t>, </a:t>
            </a:r>
            <a:r>
              <a:rPr lang="ru-RU" sz="1400" dirty="0" err="1"/>
              <a:t>будинок</a:t>
            </a:r>
            <a:r>
              <a:rPr lang="ru-RU" sz="1400" dirty="0"/>
              <a:t> </a:t>
            </a:r>
            <a:r>
              <a:rPr lang="ru-RU" sz="1400" dirty="0" err="1"/>
              <a:t>2</a:t>
            </a:r>
            <a:r>
              <a:rPr lang="ru-RU" sz="1400" baseline="30000" dirty="0" err="1"/>
              <a:t>а</a:t>
            </a:r>
            <a:r>
              <a:rPr lang="uk-UA" sz="1400" dirty="0"/>
              <a:t> </a:t>
            </a:r>
            <a:endParaRPr lang="ru-RU" sz="1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1431</Words>
  <Application>Microsoft Macintosh PowerPoint</Application>
  <PresentationFormat>Экран (4:3)</PresentationFormat>
  <Paragraphs>109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Valentyn Halunko</cp:lastModifiedBy>
  <cp:revision>70</cp:revision>
  <dcterms:created xsi:type="dcterms:W3CDTF">2025-02-09T09:44:18Z</dcterms:created>
  <dcterms:modified xsi:type="dcterms:W3CDTF">2025-03-29T05:51:32Z</dcterms:modified>
</cp:coreProperties>
</file>